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18288000" cy="10287000"/>
  <p:notesSz cx="6858000" cy="9144000"/>
  <p:embeddedFontLst>
    <p:embeddedFont>
      <p:font typeface="Arial Bold" charset="1" panose="020B0802020202020204"/>
      <p:regular r:id="rId39"/>
    </p:embeddedFont>
    <p:embeddedFont>
      <p:font typeface="Daydream" charset="1" panose="00000000000000000000"/>
      <p:regular r:id="rId40"/>
    </p:embeddedFont>
    <p:embeddedFont>
      <p:font typeface="Old Standard Bold" charset="1" panose="02040503050505020303"/>
      <p:regular r:id="rId41"/>
    </p:embeddedFont>
    <p:embeddedFont>
      <p:font typeface="Arial" charset="1" panose="020B0502020202020204"/>
      <p:regular r:id="rId42"/>
    </p:embeddedFont>
    <p:embeddedFont>
      <p:font typeface="Arial Italics" charset="1" panose="020B0502020202090204"/>
      <p:regular r:id="rId43"/>
    </p:embeddedFont>
    <p:embeddedFont>
      <p:font typeface="Arial Bold Italics" charset="1" panose="020B0802020202090204"/>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2" Target="../media/image14.png" Type="http://schemas.openxmlformats.org/officeDocument/2006/relationships/image"/><Relationship Id="rId3" Target="https://twitter.com/MsEJenkinson" TargetMode="External" Type="http://schemas.openxmlformats.org/officeDocument/2006/relationships/hyperlink"/><Relationship Id="rId4" Target="https://twitter.com/Gregg_ONeill" TargetMode="External" Type="http://schemas.openxmlformats.org/officeDocument/2006/relationships/hyperlink"/><Relationship Id="rId5" Target="https://educate.ie/" TargetMode="External" Type="http://schemas.openxmlformats.org/officeDocument/2006/relationships/hyperlink"/><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2" Target="../media/image14.png" Type="http://schemas.openxmlformats.org/officeDocument/2006/relationships/image"/><Relationship Id="rId3" Target="https://twitter.com/MsEJenkinson" TargetMode="External" Type="http://schemas.openxmlformats.org/officeDocument/2006/relationships/hyperlink"/><Relationship Id="rId4" Target="https://twitter.com/Gregg_ONeill" TargetMode="External" Type="http://schemas.openxmlformats.org/officeDocument/2006/relationships/hyperlink"/><Relationship Id="rId5" Target="https://educate.ie/" TargetMode="External" Type="http://schemas.openxmlformats.org/officeDocument/2006/relationships/hyperlink"/><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2" Target="../media/image15.png" Type="http://schemas.openxmlformats.org/officeDocument/2006/relationships/image"/><Relationship Id="rId3" Target="https://twitter.com/MsEJenkinson" TargetMode="External" Type="http://schemas.openxmlformats.org/officeDocument/2006/relationships/hyperlink"/><Relationship Id="rId4" Target="https://twitter.com/Gregg_ONeill" TargetMode="External" Type="http://schemas.openxmlformats.org/officeDocument/2006/relationships/hyperlink"/><Relationship Id="rId5" Target="https://educate.ie/" TargetMode="External" Type="http://schemas.openxmlformats.org/officeDocument/2006/relationships/hyperlink"/><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2" Target="../media/image15.png" Type="http://schemas.openxmlformats.org/officeDocument/2006/relationships/image"/><Relationship Id="rId3" Target="https://twitter.com/MsEJenkinson" TargetMode="External" Type="http://schemas.openxmlformats.org/officeDocument/2006/relationships/hyperlink"/><Relationship Id="rId4" Target="https://twitter.com/Gregg_ONeill" TargetMode="External" Type="http://schemas.openxmlformats.org/officeDocument/2006/relationships/hyperlink"/><Relationship Id="rId5" Target="https://educate.ie/" TargetMode="External" Type="http://schemas.openxmlformats.org/officeDocument/2006/relationships/hyperlink"/><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2" Target="../media/image16.png" Type="http://schemas.openxmlformats.org/officeDocument/2006/relationships/image"/><Relationship Id="rId3" Target="https://twitter.com/MsEJenkinson" TargetMode="External" Type="http://schemas.openxmlformats.org/officeDocument/2006/relationships/hyperlink"/><Relationship Id="rId4" Target="https://twitter.com/Gregg_ONeill" TargetMode="External" Type="http://schemas.openxmlformats.org/officeDocument/2006/relationships/hyperlink"/><Relationship Id="rId5" Target="https://educate.ie/" TargetMode="External" Type="http://schemas.openxmlformats.org/officeDocument/2006/relationships/hyperlink"/><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13" Target="../media/image10.png" Type="http://schemas.openxmlformats.org/officeDocument/2006/relationships/image"/><Relationship Id="rId14" Target="../media/image11.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2" Target="../media/image17.png" Type="http://schemas.openxmlformats.org/officeDocument/2006/relationships/image"/><Relationship Id="rId3" Target="../media/image18.png" Type="http://schemas.openxmlformats.org/officeDocument/2006/relationships/image"/><Relationship Id="rId4" Target="https://twitter.com/MsEJenkinson" TargetMode="External" Type="http://schemas.openxmlformats.org/officeDocument/2006/relationships/hyperlink"/><Relationship Id="rId5" Target="https://twitter.com/Gregg_ONeill" TargetMode="External" Type="http://schemas.openxmlformats.org/officeDocument/2006/relationships/hyperlink"/><Relationship Id="rId6" Target="https://educate.ie/" TargetMode="External" Type="http://schemas.openxmlformats.org/officeDocument/2006/relationships/hyperlink"/><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93549" cy="10287000"/>
          </a:xfrm>
          <a:custGeom>
            <a:avLst/>
            <a:gdLst/>
            <a:ahLst/>
            <a:cxnLst/>
            <a:rect r="r" b="b" t="t" l="l"/>
            <a:pathLst>
              <a:path h="10287000" w="18293549">
                <a:moveTo>
                  <a:pt x="0" y="0"/>
                </a:moveTo>
                <a:lnTo>
                  <a:pt x="18293549" y="0"/>
                </a:lnTo>
                <a:lnTo>
                  <a:pt x="18293549" y="10287000"/>
                </a:lnTo>
                <a:lnTo>
                  <a:pt x="0" y="10287000"/>
                </a:lnTo>
                <a:lnTo>
                  <a:pt x="0" y="0"/>
                </a:lnTo>
                <a:close/>
              </a:path>
            </a:pathLst>
          </a:custGeom>
          <a:blipFill>
            <a:blip r:embed="rId2">
              <a:alphaModFix amt="60000"/>
            </a:blip>
            <a:stretch>
              <a:fillRect l="0" t="0" r="0" b="0"/>
            </a:stretch>
          </a:blipFill>
        </p:spPr>
      </p:sp>
      <p:sp>
        <p:nvSpPr>
          <p:cNvPr name="Freeform 3" id="3"/>
          <p:cNvSpPr/>
          <p:nvPr/>
        </p:nvSpPr>
        <p:spPr>
          <a:xfrm flipH="false" flipV="false" rot="0">
            <a:off x="-1355236" y="0"/>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51814" y="3471840"/>
            <a:ext cx="17584390" cy="1534191"/>
          </a:xfrm>
          <a:prstGeom prst="rect">
            <a:avLst/>
          </a:prstGeom>
        </p:spPr>
        <p:txBody>
          <a:bodyPr anchor="t" rtlCol="false" tIns="0" lIns="0" bIns="0" rIns="0">
            <a:spAutoFit/>
          </a:bodyPr>
          <a:lstStyle/>
          <a:p>
            <a:pPr algn="ctr">
              <a:lnSpc>
                <a:spcPts val="11217"/>
              </a:lnSpc>
            </a:pPr>
            <a:r>
              <a:rPr lang="en-US" b="true" sz="8012" spc="360">
                <a:solidFill>
                  <a:srgbClr val="C00000"/>
                </a:solidFill>
                <a:latin typeface="Arial Bold"/>
                <a:ea typeface="Arial Bold"/>
                <a:cs typeface="Arial Bold"/>
                <a:sym typeface="Arial Bold"/>
              </a:rPr>
              <a:t>THE ARCHAEOLOGIST</a:t>
            </a:r>
          </a:p>
        </p:txBody>
      </p:sp>
      <p:sp>
        <p:nvSpPr>
          <p:cNvPr name="TextBox 5" id="5"/>
          <p:cNvSpPr txBox="true"/>
          <p:nvPr/>
        </p:nvSpPr>
        <p:spPr>
          <a:xfrm rot="0">
            <a:off x="351797" y="3747307"/>
            <a:ext cx="17584398" cy="1335680"/>
          </a:xfrm>
          <a:prstGeom prst="rect">
            <a:avLst/>
          </a:prstGeom>
        </p:spPr>
        <p:txBody>
          <a:bodyPr anchor="t" rtlCol="false" tIns="0" lIns="0" bIns="0" rIns="0">
            <a:spAutoFit/>
          </a:bodyPr>
          <a:lstStyle/>
          <a:p>
            <a:pPr algn="ctr">
              <a:lnSpc>
                <a:spcPts val="10366"/>
              </a:lnSpc>
            </a:pPr>
            <a:r>
              <a:rPr lang="en-US" sz="9014" spc="2704">
                <a:solidFill>
                  <a:srgbClr val="FFFFFF"/>
                </a:solidFill>
                <a:latin typeface="Daydream"/>
                <a:ea typeface="Daydream"/>
                <a:cs typeface="Daydream"/>
                <a:sym typeface="Daydream"/>
              </a:rPr>
              <a:t>the archaeologist</a:t>
            </a:r>
          </a:p>
        </p:txBody>
      </p:sp>
      <p:sp>
        <p:nvSpPr>
          <p:cNvPr name="TextBox 6" id="6"/>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2</a:t>
            </a:r>
          </a:p>
        </p:txBody>
      </p:sp>
      <p:sp>
        <p:nvSpPr>
          <p:cNvPr name="TextBox 7" id="7"/>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8" id="8"/>
          <p:cNvGrpSpPr/>
          <p:nvPr/>
        </p:nvGrpSpPr>
        <p:grpSpPr>
          <a:xfrm rot="0">
            <a:off x="12738197"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607431"/>
            <a:ext cx="18288000" cy="1310632"/>
          </a:xfrm>
          <a:prstGeom prst="rect">
            <a:avLst/>
          </a:prstGeom>
        </p:spPr>
        <p:txBody>
          <a:bodyPr anchor="t" rtlCol="false" tIns="0" lIns="0" bIns="0" rIns="0">
            <a:spAutoFit/>
          </a:bodyPr>
          <a:lstStyle/>
          <a:p>
            <a:pPr algn="ctr">
              <a:lnSpc>
                <a:spcPts val="9660"/>
              </a:lnSpc>
            </a:pPr>
            <a:r>
              <a:rPr lang="en-US" b="true" sz="6900" spc="310">
                <a:solidFill>
                  <a:srgbClr val="C00000"/>
                </a:solidFill>
                <a:latin typeface="Arial Bold"/>
                <a:ea typeface="Arial Bold"/>
                <a:cs typeface="Arial Bold"/>
                <a:sym typeface="Arial Bold"/>
              </a:rPr>
              <a:t>2.2: THE JOB OF THE ARCHAEOLOGIST</a:t>
            </a:r>
          </a:p>
        </p:txBody>
      </p:sp>
      <p:sp>
        <p:nvSpPr>
          <p:cNvPr name="TextBox 4" id="4"/>
          <p:cNvSpPr txBox="true"/>
          <p:nvPr/>
        </p:nvSpPr>
        <p:spPr>
          <a:xfrm rot="0">
            <a:off x="0" y="3932545"/>
            <a:ext cx="18288000" cy="955677"/>
          </a:xfrm>
          <a:prstGeom prst="rect">
            <a:avLst/>
          </a:prstGeom>
        </p:spPr>
        <p:txBody>
          <a:bodyPr anchor="t" rtlCol="false" tIns="0" lIns="0" bIns="0" rIns="0">
            <a:spAutoFit/>
          </a:bodyPr>
          <a:lstStyle/>
          <a:p>
            <a:pPr algn="ctr">
              <a:lnSpc>
                <a:spcPts val="7475"/>
              </a:lnSpc>
            </a:pPr>
            <a:r>
              <a:rPr lang="en-US" sz="6500" spc="1950">
                <a:solidFill>
                  <a:srgbClr val="FFFFFF"/>
                </a:solidFill>
                <a:latin typeface="Daydream"/>
                <a:ea typeface="Daydream"/>
                <a:cs typeface="Daydream"/>
                <a:sym typeface="Daydream"/>
              </a:rPr>
              <a:t>2.2: The Job of the Archaeologist</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2</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9" y="9784150"/>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Excavating Sites</a:t>
            </a:r>
          </a:p>
        </p:txBody>
      </p:sp>
      <p:sp>
        <p:nvSpPr>
          <p:cNvPr name="TextBox 8" id="8"/>
          <p:cNvSpPr txBox="true"/>
          <p:nvPr/>
        </p:nvSpPr>
        <p:spPr>
          <a:xfrm rot="0">
            <a:off x="1028700" y="2120899"/>
            <a:ext cx="15609955" cy="7172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When they find a site to excavate, archaeologists:</a:t>
            </a:r>
          </a:p>
          <a:p>
            <a:pPr algn="just" marL="539754" indent="-269877" lvl="1">
              <a:lnSpc>
                <a:spcPts val="3750"/>
              </a:lnSpc>
              <a:buAutoNum type="arabicPeriod" startAt="1"/>
            </a:pPr>
            <a:r>
              <a:rPr lang="en-US" sz="2500">
                <a:solidFill>
                  <a:srgbClr val="000000"/>
                </a:solidFill>
                <a:latin typeface="Arial"/>
                <a:ea typeface="Arial"/>
                <a:cs typeface="Arial"/>
                <a:sym typeface="Arial"/>
              </a:rPr>
              <a:t>Carry out a </a:t>
            </a:r>
            <a:r>
              <a:rPr lang="en-US" b="true" sz="2500">
                <a:solidFill>
                  <a:srgbClr val="900000"/>
                </a:solidFill>
                <a:latin typeface="Arial Bold"/>
                <a:ea typeface="Arial Bold"/>
                <a:cs typeface="Arial Bold"/>
                <a:sym typeface="Arial Bold"/>
              </a:rPr>
              <a:t>survey </a:t>
            </a:r>
            <a:r>
              <a:rPr lang="en-US" sz="2500">
                <a:solidFill>
                  <a:srgbClr val="000000"/>
                </a:solidFill>
                <a:latin typeface="Arial"/>
                <a:ea typeface="Arial"/>
                <a:cs typeface="Arial"/>
                <a:sym typeface="Arial"/>
              </a:rPr>
              <a:t>to see if the site is worth excavating.</a:t>
            </a:r>
          </a:p>
          <a:p>
            <a:pPr algn="just" marL="539754" indent="-269877" lvl="1">
              <a:lnSpc>
                <a:spcPts val="3750"/>
              </a:lnSpc>
              <a:buAutoNum type="arabicPeriod" startAt="1"/>
            </a:pPr>
            <a:r>
              <a:rPr lang="en-US" sz="2500">
                <a:solidFill>
                  <a:srgbClr val="000000"/>
                </a:solidFill>
                <a:latin typeface="Arial"/>
                <a:ea typeface="Arial"/>
                <a:cs typeface="Arial"/>
                <a:sym typeface="Arial"/>
              </a:rPr>
              <a:t>Dig </a:t>
            </a:r>
            <a:r>
              <a:rPr lang="en-US" b="true" sz="2500">
                <a:solidFill>
                  <a:srgbClr val="900000"/>
                </a:solidFill>
                <a:latin typeface="Arial Bold"/>
                <a:ea typeface="Arial Bold"/>
                <a:cs typeface="Arial Bold"/>
                <a:sym typeface="Arial Bold"/>
              </a:rPr>
              <a:t>test trenches</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a sample hole dug to see if there is anything of interest present and judge if it is worth excavating the whole site</a:t>
            </a:r>
            <a:r>
              <a:rPr lang="en-US" sz="2500">
                <a:solidFill>
                  <a:srgbClr val="000000"/>
                </a:solidFill>
                <a:latin typeface="Arial"/>
                <a:ea typeface="Arial"/>
                <a:cs typeface="Arial"/>
                <a:sym typeface="Arial"/>
              </a:rPr>
              <a:t>.</a:t>
            </a:r>
          </a:p>
          <a:p>
            <a:pPr algn="just" marL="539754" indent="-269877" lvl="1">
              <a:lnSpc>
                <a:spcPts val="3750"/>
              </a:lnSpc>
              <a:buAutoNum type="arabicPeriod" startAt="1"/>
            </a:pPr>
            <a:r>
              <a:rPr lang="en-US" sz="2500">
                <a:solidFill>
                  <a:srgbClr val="000000"/>
                </a:solidFill>
                <a:latin typeface="Arial"/>
                <a:ea typeface="Arial"/>
                <a:cs typeface="Arial"/>
                <a:sym typeface="Arial"/>
              </a:rPr>
              <a:t>Remove the </a:t>
            </a:r>
            <a:r>
              <a:rPr lang="en-US" b="true" sz="2500">
                <a:solidFill>
                  <a:srgbClr val="900000"/>
                </a:solidFill>
                <a:latin typeface="Arial Bold"/>
                <a:ea typeface="Arial Bold"/>
                <a:cs typeface="Arial Bold"/>
                <a:sym typeface="Arial Bold"/>
              </a:rPr>
              <a:t>topsoil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the topmost, most recent layer of soil</a:t>
            </a:r>
            <a:r>
              <a:rPr lang="en-US" sz="2500">
                <a:solidFill>
                  <a:srgbClr val="000000"/>
                </a:solidFill>
                <a:latin typeface="Arial"/>
                <a:ea typeface="Arial"/>
                <a:cs typeface="Arial"/>
                <a:sym typeface="Arial"/>
              </a:rPr>
              <a:t>) using a digger or pick axe.</a:t>
            </a:r>
          </a:p>
          <a:p>
            <a:pPr algn="just" marL="539754" indent="-269877" lvl="1">
              <a:lnSpc>
                <a:spcPts val="3750"/>
              </a:lnSpc>
              <a:buAutoNum type="arabicPeriod" startAt="1"/>
            </a:pPr>
            <a:r>
              <a:rPr lang="en-US" sz="2500">
                <a:solidFill>
                  <a:srgbClr val="000000"/>
                </a:solidFill>
                <a:latin typeface="Arial"/>
                <a:ea typeface="Arial"/>
                <a:cs typeface="Arial"/>
                <a:sym typeface="Arial"/>
              </a:rPr>
              <a:t>Dig very carefully to make sure they do not damage anything, using </a:t>
            </a:r>
            <a:r>
              <a:rPr lang="en-US" b="true" sz="2500">
                <a:solidFill>
                  <a:srgbClr val="900000"/>
                </a:solidFill>
                <a:latin typeface="Arial Bold"/>
                <a:ea typeface="Arial Bold"/>
                <a:cs typeface="Arial Bold"/>
                <a:sym typeface="Arial Bold"/>
              </a:rPr>
              <a:t>trowels </a:t>
            </a:r>
            <a:r>
              <a:rPr lang="en-US" sz="2500">
                <a:solidFill>
                  <a:srgbClr val="000000"/>
                </a:solidFill>
                <a:latin typeface="Arial"/>
                <a:ea typeface="Arial"/>
                <a:cs typeface="Arial"/>
                <a:sym typeface="Arial"/>
              </a:rPr>
              <a:t>and </a:t>
            </a:r>
            <a:r>
              <a:rPr lang="en-US" b="true" sz="2500">
                <a:solidFill>
                  <a:srgbClr val="900000"/>
                </a:solidFill>
                <a:latin typeface="Arial Bold"/>
                <a:ea typeface="Arial Bold"/>
                <a:cs typeface="Arial Bold"/>
                <a:sym typeface="Arial Bold"/>
              </a:rPr>
              <a:t>shovels </a:t>
            </a:r>
            <a:r>
              <a:rPr lang="en-US" sz="2500">
                <a:solidFill>
                  <a:srgbClr val="000000"/>
                </a:solidFill>
                <a:latin typeface="Arial"/>
                <a:ea typeface="Arial"/>
                <a:cs typeface="Arial"/>
                <a:sym typeface="Arial"/>
              </a:rPr>
              <a:t>for smaller amounts of soil.</a:t>
            </a:r>
          </a:p>
          <a:p>
            <a:pPr algn="just" marL="539754" indent="-269877" lvl="1">
              <a:lnSpc>
                <a:spcPts val="3750"/>
              </a:lnSpc>
              <a:buAutoNum type="arabicPeriod" startAt="1"/>
            </a:pPr>
            <a:r>
              <a:rPr lang="en-US" sz="2500">
                <a:solidFill>
                  <a:srgbClr val="000000"/>
                </a:solidFill>
                <a:latin typeface="Arial"/>
                <a:ea typeface="Arial"/>
                <a:cs typeface="Arial"/>
                <a:sym typeface="Arial"/>
              </a:rPr>
              <a:t>Use </a:t>
            </a:r>
            <a:r>
              <a:rPr lang="en-US" b="true" sz="2500">
                <a:solidFill>
                  <a:srgbClr val="900000"/>
                </a:solidFill>
                <a:latin typeface="Arial Bold"/>
                <a:ea typeface="Arial Bold"/>
                <a:cs typeface="Arial Bold"/>
                <a:sym typeface="Arial Bold"/>
              </a:rPr>
              <a:t>brushes </a:t>
            </a:r>
            <a:r>
              <a:rPr lang="en-US" sz="2500">
                <a:solidFill>
                  <a:srgbClr val="000000"/>
                </a:solidFill>
                <a:latin typeface="Arial"/>
                <a:ea typeface="Arial"/>
                <a:cs typeface="Arial"/>
                <a:sym typeface="Arial"/>
              </a:rPr>
              <a:t>to remove soil delicately from any objects found.</a:t>
            </a:r>
          </a:p>
          <a:p>
            <a:pPr algn="just" marL="539754" indent="-269877" lvl="1">
              <a:lnSpc>
                <a:spcPts val="3750"/>
              </a:lnSpc>
              <a:buAutoNum type="arabicPeriod" startAt="1"/>
            </a:pPr>
            <a:r>
              <a:rPr lang="en-US" sz="2500">
                <a:solidFill>
                  <a:srgbClr val="000000"/>
                </a:solidFill>
                <a:latin typeface="Arial"/>
                <a:ea typeface="Arial"/>
                <a:cs typeface="Arial"/>
                <a:sym typeface="Arial"/>
              </a:rPr>
              <a:t>Use </a:t>
            </a:r>
            <a:r>
              <a:rPr lang="en-US" b="true" sz="2500">
                <a:solidFill>
                  <a:srgbClr val="900000"/>
                </a:solidFill>
                <a:latin typeface="Arial Bold"/>
                <a:ea typeface="Arial Bold"/>
                <a:cs typeface="Arial Bold"/>
                <a:sym typeface="Arial Bold"/>
              </a:rPr>
              <a:t>sieves </a:t>
            </a:r>
            <a:r>
              <a:rPr lang="en-US" sz="2500">
                <a:solidFill>
                  <a:srgbClr val="000000"/>
                </a:solidFill>
                <a:latin typeface="Arial"/>
                <a:ea typeface="Arial"/>
                <a:cs typeface="Arial"/>
                <a:sym typeface="Arial"/>
              </a:rPr>
              <a:t>to ensure nothing is thrown away in the soil.</a:t>
            </a:r>
          </a:p>
          <a:p>
            <a:pPr algn="just" marL="539754" indent="-269877" lvl="1">
              <a:lnSpc>
                <a:spcPts val="3750"/>
              </a:lnSpc>
              <a:buAutoNum type="arabicPeriod" startAt="1"/>
            </a:pPr>
            <a:r>
              <a:rPr lang="en-US" b="true" sz="2500">
                <a:solidFill>
                  <a:srgbClr val="900000"/>
                </a:solidFill>
                <a:latin typeface="Arial Bold"/>
                <a:ea typeface="Arial Bold"/>
                <a:cs typeface="Arial Bold"/>
                <a:sym typeface="Arial Bold"/>
              </a:rPr>
              <a:t>Record </a:t>
            </a:r>
            <a:r>
              <a:rPr lang="en-US" sz="2500">
                <a:solidFill>
                  <a:srgbClr val="000000"/>
                </a:solidFill>
                <a:latin typeface="Arial"/>
                <a:ea typeface="Arial"/>
                <a:cs typeface="Arial"/>
                <a:sym typeface="Arial"/>
              </a:rPr>
              <a:t>the position of every artefact found – everything is carefully drawn and photographed.</a:t>
            </a:r>
          </a:p>
          <a:p>
            <a:pPr algn="just" marL="539754" indent="-269877" lvl="1">
              <a:lnSpc>
                <a:spcPts val="3750"/>
              </a:lnSpc>
              <a:buAutoNum type="arabicPeriod" startAt="1"/>
            </a:pPr>
            <a:r>
              <a:rPr lang="en-US" b="true" sz="2500">
                <a:solidFill>
                  <a:srgbClr val="900000"/>
                </a:solidFill>
                <a:latin typeface="Arial Bold"/>
                <a:ea typeface="Arial Bold"/>
                <a:cs typeface="Arial Bold"/>
                <a:sym typeface="Arial Bold"/>
              </a:rPr>
              <a:t>Catalogue </a:t>
            </a:r>
            <a:r>
              <a:rPr lang="en-US" sz="2500">
                <a:solidFill>
                  <a:srgbClr val="000000"/>
                </a:solidFill>
                <a:latin typeface="Arial"/>
                <a:ea typeface="Arial"/>
                <a:cs typeface="Arial"/>
                <a:sym typeface="Arial"/>
              </a:rPr>
              <a:t>the details of each artefact on </a:t>
            </a:r>
            <a:r>
              <a:rPr lang="en-US" b="true" sz="2500">
                <a:solidFill>
                  <a:srgbClr val="900000"/>
                </a:solidFill>
                <a:latin typeface="Arial Bold"/>
                <a:ea typeface="Arial Bold"/>
                <a:cs typeface="Arial Bold"/>
                <a:sym typeface="Arial Bold"/>
              </a:rPr>
              <a:t>computers </a:t>
            </a:r>
            <a:r>
              <a:rPr lang="en-US" sz="2500">
                <a:solidFill>
                  <a:srgbClr val="000000"/>
                </a:solidFill>
                <a:latin typeface="Arial"/>
                <a:ea typeface="Arial"/>
                <a:cs typeface="Arial"/>
                <a:sym typeface="Arial"/>
              </a:rPr>
              <a:t>and in the excavation’s</a:t>
            </a:r>
            <a:r>
              <a:rPr lang="en-US" b="true" sz="2500">
                <a:solidFill>
                  <a:srgbClr val="900000"/>
                </a:solidFill>
                <a:latin typeface="Arial Bold"/>
                <a:ea typeface="Arial Bold"/>
                <a:cs typeface="Arial Bold"/>
                <a:sym typeface="Arial Bold"/>
              </a:rPr>
              <a:t> site book</a:t>
            </a:r>
            <a:r>
              <a:rPr lang="en-US" sz="2500">
                <a:solidFill>
                  <a:srgbClr val="000000"/>
                </a:solidFill>
                <a:latin typeface="Arial"/>
                <a:ea typeface="Arial"/>
                <a:cs typeface="Arial"/>
                <a:sym typeface="Arial"/>
              </a:rPr>
              <a:t>.</a:t>
            </a:r>
          </a:p>
          <a:p>
            <a:pPr algn="just" marL="539754" indent="-269877" lvl="1">
              <a:lnSpc>
                <a:spcPts val="3750"/>
              </a:lnSpc>
              <a:buAutoNum type="arabicPeriod" startAt="1"/>
            </a:pPr>
            <a:r>
              <a:rPr lang="en-US" sz="2500">
                <a:solidFill>
                  <a:srgbClr val="000000"/>
                </a:solidFill>
                <a:latin typeface="Arial"/>
                <a:ea typeface="Arial"/>
                <a:cs typeface="Arial"/>
                <a:sym typeface="Arial"/>
              </a:rPr>
              <a:t>Put the artefacts into separate, labelled bags and then boxes which are numbered and sent to </a:t>
            </a:r>
            <a:r>
              <a:rPr lang="en-US" b="true" sz="2500">
                <a:solidFill>
                  <a:srgbClr val="900000"/>
                </a:solidFill>
                <a:latin typeface="Arial Bold"/>
                <a:ea typeface="Arial Bold"/>
                <a:cs typeface="Arial Bold"/>
                <a:sym typeface="Arial Bold"/>
              </a:rPr>
              <a:t>laboratories </a:t>
            </a:r>
            <a:r>
              <a:rPr lang="en-US" sz="2500">
                <a:solidFill>
                  <a:srgbClr val="000000"/>
                </a:solidFill>
                <a:latin typeface="Arial"/>
                <a:ea typeface="Arial"/>
                <a:cs typeface="Arial"/>
                <a:sym typeface="Arial"/>
              </a:rPr>
              <a:t>for tests.</a:t>
            </a:r>
          </a:p>
          <a:p>
            <a:pPr algn="just" marL="539754" indent="-269877" lvl="1">
              <a:lnSpc>
                <a:spcPts val="3750"/>
              </a:lnSpc>
              <a:buAutoNum type="arabicPeriod" startAt="1"/>
            </a:pPr>
            <a:r>
              <a:rPr lang="en-US" sz="2500">
                <a:solidFill>
                  <a:srgbClr val="000000"/>
                </a:solidFill>
                <a:latin typeface="Arial"/>
                <a:ea typeface="Arial"/>
                <a:cs typeface="Arial"/>
                <a:sym typeface="Arial"/>
              </a:rPr>
              <a:t>Once the tests are finished, artefacts are usually brought to </a:t>
            </a:r>
            <a:r>
              <a:rPr lang="en-US" b="true" sz="2500">
                <a:solidFill>
                  <a:srgbClr val="900000"/>
                </a:solidFill>
                <a:latin typeface="Arial Bold"/>
                <a:ea typeface="Arial Bold"/>
                <a:cs typeface="Arial Bold"/>
                <a:sym typeface="Arial Bold"/>
              </a:rPr>
              <a:t>museums </a:t>
            </a:r>
            <a:r>
              <a:rPr lang="en-US" sz="2500">
                <a:solidFill>
                  <a:srgbClr val="000000"/>
                </a:solidFill>
                <a:latin typeface="Arial"/>
                <a:ea typeface="Arial"/>
                <a:cs typeface="Arial"/>
                <a:sym typeface="Arial"/>
              </a:rPr>
              <a:t>where they can be </a:t>
            </a:r>
            <a:r>
              <a:rPr lang="en-US" b="true" sz="2500">
                <a:solidFill>
                  <a:srgbClr val="900000"/>
                </a:solidFill>
                <a:latin typeface="Arial Bold"/>
                <a:ea typeface="Arial Bold"/>
                <a:cs typeface="Arial Bold"/>
                <a:sym typeface="Arial Bold"/>
              </a:rPr>
              <a:t>displayed </a:t>
            </a:r>
            <a:r>
              <a:rPr lang="en-US" sz="2500">
                <a:solidFill>
                  <a:srgbClr val="000000"/>
                </a:solidFill>
                <a:latin typeface="Arial"/>
                <a:ea typeface="Arial"/>
                <a:cs typeface="Arial"/>
                <a:sym typeface="Arial"/>
              </a:rPr>
              <a:t>for people to learn from. </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13, Artefact 2nd Edition)</a:t>
            </a:r>
          </a:p>
        </p:txBody>
      </p:sp>
      <p:sp>
        <p:nvSpPr>
          <p:cNvPr name="TextBox 8" id="8"/>
          <p:cNvSpPr txBox="true"/>
          <p:nvPr/>
        </p:nvSpPr>
        <p:spPr>
          <a:xfrm rot="0">
            <a:off x="1028700" y="2054224"/>
            <a:ext cx="15609955" cy="2295526"/>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ea typeface="Arial"/>
                <a:cs typeface="Arial"/>
                <a:sym typeface="Arial"/>
              </a:rPr>
              <a:t>Name three tools used by archaeologists.</a:t>
            </a:r>
          </a:p>
          <a:p>
            <a:pPr algn="just" marL="863596" indent="-431798" lvl="1">
              <a:lnSpc>
                <a:spcPts val="5999"/>
              </a:lnSpc>
              <a:buAutoNum type="arabicPeriod" startAt="1"/>
            </a:pPr>
            <a:r>
              <a:rPr lang="en-US" sz="3999">
                <a:solidFill>
                  <a:srgbClr val="0DA33B"/>
                </a:solidFill>
                <a:latin typeface="Arial"/>
                <a:ea typeface="Arial"/>
                <a:cs typeface="Arial"/>
                <a:sym typeface="Arial"/>
              </a:rPr>
              <a:t>List all the steps involved in excavating a site.</a:t>
            </a:r>
          </a:p>
          <a:p>
            <a:pPr algn="just" marL="863596" indent="-431798" lvl="1">
              <a:lnSpc>
                <a:spcPts val="5999"/>
              </a:lnSpc>
              <a:buAutoNum type="arabicPeriod" startAt="1"/>
            </a:pPr>
            <a:r>
              <a:rPr lang="en-US" sz="3999">
                <a:solidFill>
                  <a:srgbClr val="0DA33B"/>
                </a:solidFill>
                <a:latin typeface="Arial"/>
                <a:ea typeface="Arial"/>
                <a:cs typeface="Arial"/>
                <a:sym typeface="Arial"/>
              </a:rPr>
              <a:t>Why do archaeologists have to be careful when excavating?</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13, Artefact 2nd Edition)</a:t>
            </a:r>
          </a:p>
        </p:txBody>
      </p:sp>
      <p:sp>
        <p:nvSpPr>
          <p:cNvPr name="TextBox 8" id="8"/>
          <p:cNvSpPr txBox="true"/>
          <p:nvPr/>
        </p:nvSpPr>
        <p:spPr>
          <a:xfrm rot="0">
            <a:off x="1028700" y="2092324"/>
            <a:ext cx="15609955" cy="4038600"/>
          </a:xfrm>
          <a:prstGeom prst="rect">
            <a:avLst/>
          </a:prstGeom>
        </p:spPr>
        <p:txBody>
          <a:bodyPr anchor="t" rtlCol="false" tIns="0" lIns="0" bIns="0" rIns="0">
            <a:spAutoFit/>
          </a:bodyPr>
          <a:lstStyle/>
          <a:p>
            <a:pPr algn="just" marL="647702" indent="-323851" lvl="1">
              <a:lnSpc>
                <a:spcPts val="4500"/>
              </a:lnSpc>
              <a:buAutoNum type="arabicPeriod" startAt="1"/>
            </a:pPr>
            <a:r>
              <a:rPr lang="en-US" sz="3000">
                <a:solidFill>
                  <a:srgbClr val="000000"/>
                </a:solidFill>
                <a:latin typeface="Arial"/>
                <a:ea typeface="Arial"/>
                <a:cs typeface="Arial"/>
                <a:sym typeface="Arial"/>
              </a:rPr>
              <a:t>Any three of: trowels, shovels, brushes, sieves.</a:t>
            </a:r>
          </a:p>
          <a:p>
            <a:pPr algn="just" marL="647702" indent="-323851" lvl="1">
              <a:lnSpc>
                <a:spcPts val="4500"/>
              </a:lnSpc>
              <a:buAutoNum type="arabicPeriod" startAt="1"/>
            </a:pPr>
            <a:r>
              <a:rPr lang="en-US" sz="3000">
                <a:solidFill>
                  <a:srgbClr val="000000"/>
                </a:solidFill>
                <a:latin typeface="Arial"/>
                <a:ea typeface="Arial"/>
                <a:cs typeface="Arial"/>
                <a:sym typeface="Arial"/>
              </a:rPr>
              <a:t>Survey; dig test trenches; remove topsoil; use trowels and shovels; use brushes to remove soil from objects; use sieves to catch small items; record the position of every artefact found; draw the artefacts; photograph the artefacts; catalogue on a computer and in the site book; put items into separate, labelled bags and boxes; send items to laboratory for tests.</a:t>
            </a:r>
          </a:p>
          <a:p>
            <a:pPr algn="just" marL="647702" indent="-323851" lvl="1">
              <a:lnSpc>
                <a:spcPts val="4500"/>
              </a:lnSpc>
              <a:buAutoNum type="arabicPeriod" startAt="1"/>
            </a:pPr>
            <a:r>
              <a:rPr lang="en-US" sz="3000">
                <a:solidFill>
                  <a:srgbClr val="000000"/>
                </a:solidFill>
                <a:latin typeface="Arial"/>
                <a:ea typeface="Arial"/>
                <a:cs typeface="Arial"/>
                <a:sym typeface="Arial"/>
              </a:rPr>
              <a:t>To make sure they do not damage anything.</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16660"/>
            <a:ext cx="18288000" cy="958849"/>
          </a:xfrm>
          <a:prstGeom prst="rect">
            <a:avLst/>
          </a:prstGeom>
        </p:spPr>
        <p:txBody>
          <a:bodyPr anchor="t" rtlCol="false" tIns="0" lIns="0" bIns="0" rIns="0">
            <a:spAutoFit/>
          </a:bodyPr>
          <a:lstStyle/>
          <a:p>
            <a:pPr algn="ctr">
              <a:lnSpc>
                <a:spcPts val="7000"/>
              </a:lnSpc>
            </a:pPr>
            <a:r>
              <a:rPr lang="en-US" b="true" sz="5000" spc="225">
                <a:solidFill>
                  <a:srgbClr val="C00000"/>
                </a:solidFill>
                <a:latin typeface="Arial Bold"/>
                <a:ea typeface="Arial Bold"/>
                <a:cs typeface="Arial Bold"/>
                <a:sym typeface="Arial Bold"/>
              </a:rPr>
              <a:t>2.3: SKILLS AND METHODS USED IN ARCHAEOLOGIST</a:t>
            </a:r>
          </a:p>
        </p:txBody>
      </p:sp>
      <p:sp>
        <p:nvSpPr>
          <p:cNvPr name="TextBox 4" id="4"/>
          <p:cNvSpPr txBox="true"/>
          <p:nvPr/>
        </p:nvSpPr>
        <p:spPr>
          <a:xfrm rot="0">
            <a:off x="0" y="4027796"/>
            <a:ext cx="18288000" cy="746125"/>
          </a:xfrm>
          <a:prstGeom prst="rect">
            <a:avLst/>
          </a:prstGeom>
        </p:spPr>
        <p:txBody>
          <a:bodyPr anchor="t" rtlCol="false" tIns="0" lIns="0" bIns="0" rIns="0">
            <a:spAutoFit/>
          </a:bodyPr>
          <a:lstStyle/>
          <a:p>
            <a:pPr algn="ctr">
              <a:lnSpc>
                <a:spcPts val="5750"/>
              </a:lnSpc>
            </a:pPr>
            <a:r>
              <a:rPr lang="en-US" sz="5000" spc="1500">
                <a:solidFill>
                  <a:srgbClr val="FFFFFF"/>
                </a:solidFill>
                <a:latin typeface="Daydream"/>
                <a:ea typeface="Daydream"/>
                <a:cs typeface="Daydream"/>
                <a:sym typeface="Daydream"/>
              </a:rPr>
              <a:t>2.3: Skills and Methods Used in Archaeologist</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2</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90575"/>
            <a:ext cx="15609955" cy="1152524"/>
          </a:xfrm>
          <a:prstGeom prst="rect">
            <a:avLst/>
          </a:prstGeom>
        </p:spPr>
        <p:txBody>
          <a:bodyPr anchor="t" rtlCol="false" tIns="0" lIns="0" bIns="0" rIns="0">
            <a:spAutoFit/>
          </a:bodyPr>
          <a:lstStyle/>
          <a:p>
            <a:pPr algn="l">
              <a:lnSpc>
                <a:spcPts val="8400"/>
              </a:lnSpc>
            </a:pPr>
            <a:r>
              <a:rPr lang="en-US" sz="6000" b="true">
                <a:solidFill>
                  <a:srgbClr val="900000"/>
                </a:solidFill>
                <a:latin typeface="Arial Bold"/>
                <a:ea typeface="Arial Bold"/>
                <a:cs typeface="Arial Bold"/>
                <a:sym typeface="Arial Bold"/>
              </a:rPr>
              <a:t>Skills and Methods Used In Archaeology</a:t>
            </a:r>
          </a:p>
        </p:txBody>
      </p:sp>
      <p:sp>
        <p:nvSpPr>
          <p:cNvPr name="TextBox 8" id="8"/>
          <p:cNvSpPr txBox="true"/>
          <p:nvPr/>
        </p:nvSpPr>
        <p:spPr>
          <a:xfrm rot="0">
            <a:off x="1028700" y="2120899"/>
            <a:ext cx="15609955" cy="5267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Archaeologists use various skills and methods when carrying out their work. These include skills used to locate information within sites as well as many different methods of dating artefacts or any remains that are found.</a:t>
            </a:r>
          </a:p>
          <a:p>
            <a:pPr algn="just" marL="539754" indent="-269877" lvl="1">
              <a:lnSpc>
                <a:spcPts val="3750"/>
              </a:lnSpc>
              <a:buFont typeface="Arial"/>
              <a:buChar char="•"/>
            </a:pPr>
            <a:r>
              <a:rPr lang="en-US" sz="2500">
                <a:solidFill>
                  <a:srgbClr val="000000"/>
                </a:solidFill>
                <a:latin typeface="Arial"/>
                <a:ea typeface="Arial"/>
                <a:cs typeface="Arial"/>
                <a:sym typeface="Arial"/>
              </a:rPr>
              <a:t>We are going to look at:</a:t>
            </a:r>
          </a:p>
          <a:p>
            <a:pPr algn="just" marL="1079509" indent="-359836" lvl="2">
              <a:lnSpc>
                <a:spcPts val="3750"/>
              </a:lnSpc>
              <a:buFont typeface="Arial"/>
              <a:buChar char="⚬"/>
            </a:pPr>
            <a:r>
              <a:rPr lang="en-US" sz="2500">
                <a:solidFill>
                  <a:srgbClr val="000000"/>
                </a:solidFill>
                <a:latin typeface="Arial"/>
                <a:ea typeface="Arial"/>
                <a:cs typeface="Arial"/>
                <a:sym typeface="Arial"/>
              </a:rPr>
              <a:t>Radio-Carbon Dating</a:t>
            </a:r>
          </a:p>
          <a:p>
            <a:pPr algn="just" marL="1079509" indent="-359836" lvl="2">
              <a:lnSpc>
                <a:spcPts val="3750"/>
              </a:lnSpc>
              <a:buFont typeface="Arial"/>
              <a:buChar char="⚬"/>
            </a:pPr>
            <a:r>
              <a:rPr lang="en-US" sz="2500">
                <a:solidFill>
                  <a:srgbClr val="000000"/>
                </a:solidFill>
                <a:latin typeface="Arial"/>
                <a:ea typeface="Arial"/>
                <a:cs typeface="Arial"/>
                <a:sym typeface="Arial"/>
              </a:rPr>
              <a:t>Geophysical Surveying</a:t>
            </a:r>
          </a:p>
          <a:p>
            <a:pPr algn="just" marL="1079509" indent="-359836" lvl="2">
              <a:lnSpc>
                <a:spcPts val="3750"/>
              </a:lnSpc>
              <a:buFont typeface="Arial"/>
              <a:buChar char="⚬"/>
            </a:pPr>
            <a:r>
              <a:rPr lang="en-US" sz="2500">
                <a:solidFill>
                  <a:srgbClr val="000000"/>
                </a:solidFill>
                <a:latin typeface="Arial"/>
                <a:ea typeface="Arial"/>
                <a:cs typeface="Arial"/>
                <a:sym typeface="Arial"/>
              </a:rPr>
              <a:t>Pollen Analysis</a:t>
            </a:r>
          </a:p>
          <a:p>
            <a:pPr algn="just" marL="1079509" indent="-359836" lvl="2">
              <a:lnSpc>
                <a:spcPts val="3750"/>
              </a:lnSpc>
              <a:buFont typeface="Arial"/>
              <a:buChar char="⚬"/>
            </a:pPr>
            <a:r>
              <a:rPr lang="en-US" sz="2500">
                <a:solidFill>
                  <a:srgbClr val="000000"/>
                </a:solidFill>
                <a:latin typeface="Arial"/>
                <a:ea typeface="Arial"/>
                <a:cs typeface="Arial"/>
                <a:sym typeface="Arial"/>
              </a:rPr>
              <a:t>Stratigraphy</a:t>
            </a:r>
          </a:p>
          <a:p>
            <a:pPr algn="just" marL="1079509" indent="-359836" lvl="2">
              <a:lnSpc>
                <a:spcPts val="3750"/>
              </a:lnSpc>
              <a:buFont typeface="Arial"/>
              <a:buChar char="⚬"/>
            </a:pPr>
            <a:r>
              <a:rPr lang="en-US" sz="2500">
                <a:solidFill>
                  <a:srgbClr val="000000"/>
                </a:solidFill>
                <a:latin typeface="Arial"/>
                <a:ea typeface="Arial"/>
                <a:cs typeface="Arial"/>
                <a:sym typeface="Arial"/>
              </a:rPr>
              <a:t>Dendrochronology</a:t>
            </a:r>
          </a:p>
          <a:p>
            <a:pPr algn="just" marL="1079509" indent="-359836" lvl="2">
              <a:lnSpc>
                <a:spcPts val="3750"/>
              </a:lnSpc>
              <a:buFont typeface="Arial"/>
              <a:buChar char="⚬"/>
            </a:pPr>
            <a:r>
              <a:rPr lang="en-US" sz="2500">
                <a:solidFill>
                  <a:srgbClr val="000000"/>
                </a:solidFill>
                <a:latin typeface="Arial"/>
                <a:ea typeface="Arial"/>
                <a:cs typeface="Arial"/>
                <a:sym typeface="Arial"/>
              </a:rPr>
              <a:t>DNA Testing, 3D Reconstruction and Bones</a:t>
            </a:r>
          </a:p>
          <a:p>
            <a:pPr algn="just" marL="1079509" indent="-359836" lvl="2">
              <a:lnSpc>
                <a:spcPts val="3750"/>
              </a:lnSpc>
              <a:buFont typeface="Arial"/>
              <a:buChar char="⚬"/>
            </a:pPr>
            <a:r>
              <a:rPr lang="en-US" sz="2500">
                <a:solidFill>
                  <a:srgbClr val="000000"/>
                </a:solidFill>
                <a:latin typeface="Arial"/>
                <a:ea typeface="Arial"/>
                <a:cs typeface="Arial"/>
                <a:sym typeface="Arial"/>
              </a:rPr>
              <a:t>Conservation</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Radio-Carbon Dating</a:t>
            </a:r>
          </a:p>
        </p:txBody>
      </p:sp>
      <p:sp>
        <p:nvSpPr>
          <p:cNvPr name="TextBox 8" id="8"/>
          <p:cNvSpPr txBox="true"/>
          <p:nvPr/>
        </p:nvSpPr>
        <p:spPr>
          <a:xfrm rot="0">
            <a:off x="1028700" y="2120899"/>
            <a:ext cx="15609955" cy="1933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All living things – humans, animals and plants – contain a substance called </a:t>
            </a:r>
            <a:r>
              <a:rPr lang="en-US" b="true" sz="2500">
                <a:solidFill>
                  <a:srgbClr val="900000"/>
                </a:solidFill>
                <a:latin typeface="Arial Bold"/>
                <a:ea typeface="Arial Bold"/>
                <a:cs typeface="Arial Bold"/>
                <a:sym typeface="Arial Bold"/>
              </a:rPr>
              <a:t>carbon-14</a:t>
            </a:r>
            <a:r>
              <a:rPr lang="en-US" sz="2500">
                <a:solidFill>
                  <a:srgbClr val="000000"/>
                </a:solidFill>
                <a:latin typeface="Arial"/>
                <a:ea typeface="Arial"/>
                <a:cs typeface="Arial"/>
                <a:sym typeface="Arial"/>
              </a:rPr>
              <a:t> when they are alive.</a:t>
            </a:r>
          </a:p>
          <a:p>
            <a:pPr algn="just" marL="539754" indent="-269877" lvl="1">
              <a:lnSpc>
                <a:spcPts val="3750"/>
              </a:lnSpc>
              <a:buFont typeface="Arial"/>
              <a:buChar char="•"/>
            </a:pPr>
            <a:r>
              <a:rPr lang="en-US" sz="2500">
                <a:solidFill>
                  <a:srgbClr val="000000"/>
                </a:solidFill>
                <a:latin typeface="Arial"/>
                <a:ea typeface="Arial"/>
                <a:cs typeface="Arial"/>
                <a:sym typeface="Arial"/>
              </a:rPr>
              <a:t>After death, the level of carbon-14 in the once-living tissue begins to drop at a steady rate.</a:t>
            </a:r>
          </a:p>
          <a:p>
            <a:pPr algn="just" marL="539754" indent="-269877" lvl="1">
              <a:lnSpc>
                <a:spcPts val="3750"/>
              </a:lnSpc>
              <a:buFont typeface="Arial"/>
              <a:buChar char="•"/>
            </a:pPr>
            <a:r>
              <a:rPr lang="en-US" sz="2500">
                <a:solidFill>
                  <a:srgbClr val="000000"/>
                </a:solidFill>
                <a:latin typeface="Arial"/>
                <a:ea typeface="Arial"/>
                <a:cs typeface="Arial"/>
                <a:sym typeface="Arial"/>
              </a:rPr>
              <a:t>This means</a:t>
            </a:r>
            <a:r>
              <a:rPr lang="en-US" sz="2500" u="sng">
                <a:solidFill>
                  <a:srgbClr val="FF0000"/>
                </a:solidFill>
                <a:latin typeface="Arial"/>
                <a:ea typeface="Arial"/>
                <a:cs typeface="Arial"/>
                <a:sym typeface="Arial"/>
              </a:rPr>
              <a:t> that the older the tissue, the less carbon-14 it contains – how little = how old</a:t>
            </a:r>
            <a:r>
              <a:rPr lang="en-US" sz="2500">
                <a:solidFill>
                  <a:srgbClr val="000000"/>
                </a:solidFill>
                <a:latin typeface="Arial"/>
                <a:ea typeface="Arial"/>
                <a:cs typeface="Arial"/>
                <a:sym typeface="Arial"/>
              </a:rPr>
              <a:t>. This is method of dating age is called</a:t>
            </a:r>
            <a:r>
              <a:rPr lang="en-US" b="true" sz="2500">
                <a:solidFill>
                  <a:srgbClr val="900000"/>
                </a:solidFill>
                <a:latin typeface="Arial Bold"/>
                <a:ea typeface="Arial Bold"/>
                <a:cs typeface="Arial Bold"/>
                <a:sym typeface="Arial Bold"/>
              </a:rPr>
              <a:t> radio-carbon dating</a:t>
            </a:r>
            <a:r>
              <a:rPr lang="en-US" sz="2500">
                <a:solidFill>
                  <a:srgbClr val="000000"/>
                </a:solidFill>
                <a:latin typeface="Arial"/>
                <a:ea typeface="Arial"/>
                <a:cs typeface="Arial"/>
                <a:sym typeface="Arial"/>
              </a:rPr>
              <a:t>.</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10" id="10"/>
          <p:cNvSpPr txBox="true"/>
          <p:nvPr/>
        </p:nvSpPr>
        <p:spPr>
          <a:xfrm rot="0">
            <a:off x="1028700" y="3863974"/>
            <a:ext cx="15609955" cy="949325"/>
          </a:xfrm>
          <a:prstGeom prst="rect">
            <a:avLst/>
          </a:prstGeom>
        </p:spPr>
        <p:txBody>
          <a:bodyPr anchor="t" rtlCol="false" tIns="0" lIns="0" bIns="0" rIns="0">
            <a:spAutoFit/>
          </a:bodyPr>
          <a:lstStyle/>
          <a:p>
            <a:pPr algn="l">
              <a:lnSpc>
                <a:spcPts val="6999"/>
              </a:lnSpc>
            </a:pPr>
            <a:r>
              <a:rPr lang="en-US" sz="4999" b="true">
                <a:solidFill>
                  <a:srgbClr val="900000"/>
                </a:solidFill>
                <a:latin typeface="Arial Bold"/>
                <a:ea typeface="Arial Bold"/>
                <a:cs typeface="Arial Bold"/>
                <a:sym typeface="Arial Bold"/>
              </a:rPr>
              <a:t>Mount Sandel (Mesolithic period; 8,000 – 3,500 BC)</a:t>
            </a:r>
          </a:p>
        </p:txBody>
      </p:sp>
      <p:sp>
        <p:nvSpPr>
          <p:cNvPr name="TextBox 11" id="11"/>
          <p:cNvSpPr txBox="true"/>
          <p:nvPr/>
        </p:nvSpPr>
        <p:spPr>
          <a:xfrm rot="0">
            <a:off x="1028700" y="4689474"/>
            <a:ext cx="15609955" cy="3838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In the 1970s, archaeologists found </a:t>
            </a:r>
            <a:r>
              <a:rPr lang="en-US" b="true" sz="2500">
                <a:solidFill>
                  <a:srgbClr val="900000"/>
                </a:solidFill>
                <a:latin typeface="Arial Bold"/>
                <a:ea typeface="Arial Bold"/>
                <a:cs typeface="Arial Bold"/>
                <a:sym typeface="Arial Bold"/>
              </a:rPr>
              <a:t>Mesolithic</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a:t>
            </a:r>
            <a:r>
              <a:rPr lang="en-US" sz="2500" u="sng">
                <a:solidFill>
                  <a:srgbClr val="FF0000"/>
                </a:solidFill>
                <a:latin typeface="Arial"/>
                <a:ea typeface="Arial"/>
                <a:cs typeface="Arial"/>
                <a:sym typeface="Arial"/>
              </a:rPr>
              <a:t>of the Middle Stone Age</a:t>
            </a:r>
            <a:r>
              <a:rPr lang="en-US" sz="2500">
                <a:solidFill>
                  <a:srgbClr val="000000"/>
                </a:solidFill>
                <a:latin typeface="Arial"/>
                <a:ea typeface="Arial"/>
                <a:cs typeface="Arial"/>
                <a:sym typeface="Arial"/>
              </a:rPr>
              <a:t>”) evidence at Mount Sandel in Co. Derry. They learned that t</a:t>
            </a:r>
            <a:r>
              <a:rPr lang="en-US" sz="2500">
                <a:solidFill>
                  <a:srgbClr val="000000"/>
                </a:solidFill>
                <a:latin typeface="Arial"/>
                <a:ea typeface="Arial"/>
                <a:cs typeface="Arial"/>
                <a:sym typeface="Arial"/>
              </a:rPr>
              <a:t>he first people came to Ireland during this period, probably from Scotland across to Northern Ireland on wooden boats. </a:t>
            </a:r>
          </a:p>
          <a:p>
            <a:pPr algn="just" marL="539754" indent="-269877" lvl="1">
              <a:lnSpc>
                <a:spcPts val="3750"/>
              </a:lnSpc>
              <a:buFont typeface="Arial"/>
              <a:buChar char="•"/>
            </a:pPr>
            <a:r>
              <a:rPr lang="en-US" sz="2500">
                <a:solidFill>
                  <a:srgbClr val="000000"/>
                </a:solidFill>
                <a:latin typeface="Arial"/>
                <a:ea typeface="Arial"/>
                <a:cs typeface="Arial"/>
                <a:sym typeface="Arial"/>
              </a:rPr>
              <a:t>At this time, most of Ireland was covered in dense forest so the earliest settlements were near the coasts or rivers. These people were </a:t>
            </a:r>
            <a:r>
              <a:rPr lang="en-US" b="true" sz="2500">
                <a:solidFill>
                  <a:srgbClr val="900000"/>
                </a:solidFill>
                <a:latin typeface="Arial Bold"/>
                <a:ea typeface="Arial Bold"/>
                <a:cs typeface="Arial Bold"/>
                <a:sym typeface="Arial Bold"/>
              </a:rPr>
              <a:t>hunter-gatherers</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they hunted animals and gathered berries and nuts, but had not yet learned how to farm</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Using radio-carbon dating, evidence was dated back to 7,000 BC – Mount Sandel is between 9,000 and 10,000 years old!</a:t>
            </a:r>
          </a:p>
        </p:txBody>
      </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Geophysical Surveying</a:t>
            </a:r>
          </a:p>
        </p:txBody>
      </p:sp>
      <p:sp>
        <p:nvSpPr>
          <p:cNvPr name="TextBox 8" id="8"/>
          <p:cNvSpPr txBox="true"/>
          <p:nvPr/>
        </p:nvSpPr>
        <p:spPr>
          <a:xfrm rot="0">
            <a:off x="1028700" y="2139949"/>
            <a:ext cx="15609955" cy="1552575"/>
          </a:xfrm>
          <a:prstGeom prst="rect">
            <a:avLst/>
          </a:prstGeom>
        </p:spPr>
        <p:txBody>
          <a:bodyPr anchor="t" rtlCol="false" tIns="0" lIns="0" bIns="0" rIns="0">
            <a:spAutoFit/>
          </a:bodyPr>
          <a:lstStyle/>
          <a:p>
            <a:pPr algn="just" marL="431801" indent="-215900" lvl="1">
              <a:lnSpc>
                <a:spcPts val="3000"/>
              </a:lnSpc>
              <a:buFont typeface="Arial"/>
              <a:buChar char="•"/>
            </a:pPr>
            <a:r>
              <a:rPr lang="en-US" sz="2000">
                <a:solidFill>
                  <a:srgbClr val="000000"/>
                </a:solidFill>
                <a:latin typeface="Arial"/>
                <a:ea typeface="Arial"/>
                <a:cs typeface="Arial"/>
                <a:sym typeface="Arial"/>
              </a:rPr>
              <a:t>A </a:t>
            </a:r>
            <a:r>
              <a:rPr lang="en-US" b="true" sz="2000">
                <a:solidFill>
                  <a:srgbClr val="900000"/>
                </a:solidFill>
                <a:latin typeface="Arial Bold"/>
                <a:ea typeface="Arial Bold"/>
                <a:cs typeface="Arial Bold"/>
                <a:sym typeface="Arial Bold"/>
              </a:rPr>
              <a:t>geophysical survey </a:t>
            </a:r>
            <a:r>
              <a:rPr lang="en-US" sz="2000">
                <a:solidFill>
                  <a:srgbClr val="000000"/>
                </a:solidFill>
                <a:latin typeface="Arial"/>
                <a:ea typeface="Arial"/>
                <a:cs typeface="Arial"/>
                <a:sym typeface="Arial"/>
              </a:rPr>
              <a:t>is </a:t>
            </a:r>
            <a:r>
              <a:rPr lang="en-US" sz="2000" u="sng">
                <a:solidFill>
                  <a:srgbClr val="FF0000"/>
                </a:solidFill>
                <a:latin typeface="Arial"/>
                <a:ea typeface="Arial"/>
                <a:cs typeface="Arial"/>
                <a:sym typeface="Arial"/>
              </a:rPr>
              <a:t>like an x-ray of the ground</a:t>
            </a:r>
            <a:r>
              <a:rPr lang="en-US" sz="2000">
                <a:solidFill>
                  <a:srgbClr val="000000"/>
                </a:solidFill>
                <a:latin typeface="Arial"/>
                <a:ea typeface="Arial"/>
                <a:cs typeface="Arial"/>
                <a:sym typeface="Arial"/>
              </a:rPr>
              <a:t>. </a:t>
            </a:r>
            <a:r>
              <a:rPr lang="en-US" sz="2000">
                <a:solidFill>
                  <a:srgbClr val="000000"/>
                </a:solidFill>
                <a:latin typeface="Arial"/>
                <a:ea typeface="Arial"/>
                <a:cs typeface="Arial"/>
                <a:sym typeface="Arial"/>
              </a:rPr>
              <a:t>This allows maps and images of any archaeological evidence underground to be made without an excavation.</a:t>
            </a:r>
          </a:p>
          <a:p>
            <a:pPr algn="just" marL="431801" indent="-215900" lvl="1">
              <a:lnSpc>
                <a:spcPts val="3000"/>
              </a:lnSpc>
              <a:buFont typeface="Arial"/>
              <a:buChar char="•"/>
            </a:pPr>
            <a:r>
              <a:rPr lang="en-US" sz="2000">
                <a:solidFill>
                  <a:srgbClr val="000000"/>
                </a:solidFill>
                <a:latin typeface="Arial"/>
                <a:ea typeface="Arial"/>
                <a:cs typeface="Arial"/>
                <a:sym typeface="Arial"/>
              </a:rPr>
              <a:t>Geophysical surveys can locate artefacts, as well as ruined buildings and structures. This method was used recently to investigate Newgrange, Ireland’s most famous passage tomb at Brú na Bóinne, Co. Meath.</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10" id="10"/>
          <p:cNvSpPr txBox="true"/>
          <p:nvPr/>
        </p:nvSpPr>
        <p:spPr>
          <a:xfrm rot="0">
            <a:off x="1007553" y="3530599"/>
            <a:ext cx="15609955" cy="765175"/>
          </a:xfrm>
          <a:prstGeom prst="rect">
            <a:avLst/>
          </a:prstGeom>
        </p:spPr>
        <p:txBody>
          <a:bodyPr anchor="t" rtlCol="false" tIns="0" lIns="0" bIns="0" rIns="0">
            <a:spAutoFit/>
          </a:bodyPr>
          <a:lstStyle/>
          <a:p>
            <a:pPr algn="l">
              <a:lnSpc>
                <a:spcPts val="5600"/>
              </a:lnSpc>
            </a:pPr>
            <a:r>
              <a:rPr lang="en-US" sz="4000" b="true">
                <a:solidFill>
                  <a:srgbClr val="900000"/>
                </a:solidFill>
                <a:latin typeface="Arial Bold"/>
                <a:ea typeface="Arial Bold"/>
                <a:cs typeface="Arial Bold"/>
                <a:sym typeface="Arial Bold"/>
              </a:rPr>
              <a:t>Newgrange Passage Tomb (Neolithic Period, 3,500 – 2,000 BC)</a:t>
            </a:r>
          </a:p>
        </p:txBody>
      </p:sp>
      <p:sp>
        <p:nvSpPr>
          <p:cNvPr name="TextBox 11" id="11"/>
          <p:cNvSpPr txBox="true"/>
          <p:nvPr/>
        </p:nvSpPr>
        <p:spPr>
          <a:xfrm rot="0">
            <a:off x="1007553" y="4190999"/>
            <a:ext cx="15609955" cy="4600575"/>
          </a:xfrm>
          <a:prstGeom prst="rect">
            <a:avLst/>
          </a:prstGeom>
        </p:spPr>
        <p:txBody>
          <a:bodyPr anchor="t" rtlCol="false" tIns="0" lIns="0" bIns="0" rIns="0">
            <a:spAutoFit/>
          </a:bodyPr>
          <a:lstStyle/>
          <a:p>
            <a:pPr algn="just" marL="431801" indent="-215900" lvl="1">
              <a:lnSpc>
                <a:spcPts val="3000"/>
              </a:lnSpc>
              <a:buFont typeface="Arial"/>
              <a:buChar char="•"/>
            </a:pPr>
            <a:r>
              <a:rPr lang="en-US" sz="2000">
                <a:solidFill>
                  <a:srgbClr val="000000"/>
                </a:solidFill>
                <a:latin typeface="Arial"/>
                <a:ea typeface="Arial"/>
                <a:cs typeface="Arial"/>
                <a:sym typeface="Arial"/>
              </a:rPr>
              <a:t>Newgrange is a </a:t>
            </a:r>
            <a:r>
              <a:rPr lang="en-US" b="true" sz="2000">
                <a:solidFill>
                  <a:srgbClr val="900000"/>
                </a:solidFill>
                <a:latin typeface="Arial Bold"/>
                <a:ea typeface="Arial Bold"/>
                <a:cs typeface="Arial Bold"/>
                <a:sym typeface="Arial Bold"/>
              </a:rPr>
              <a:t>Neolithic </a:t>
            </a:r>
            <a:r>
              <a:rPr lang="en-US" sz="2000">
                <a:solidFill>
                  <a:srgbClr val="000000"/>
                </a:solidFill>
                <a:latin typeface="Arial"/>
                <a:ea typeface="Arial"/>
                <a:cs typeface="Arial"/>
                <a:sym typeface="Arial"/>
              </a:rPr>
              <a:t>(“</a:t>
            </a:r>
            <a:r>
              <a:rPr lang="en-US" sz="2000" u="sng">
                <a:solidFill>
                  <a:srgbClr val="FF0000"/>
                </a:solidFill>
                <a:latin typeface="Arial"/>
                <a:ea typeface="Arial"/>
                <a:cs typeface="Arial"/>
                <a:sym typeface="Arial"/>
              </a:rPr>
              <a:t>of the New Stone Age</a:t>
            </a:r>
            <a:r>
              <a:rPr lang="en-US" sz="2000">
                <a:solidFill>
                  <a:srgbClr val="000000"/>
                </a:solidFill>
                <a:latin typeface="Arial"/>
                <a:ea typeface="Arial"/>
                <a:cs typeface="Arial"/>
                <a:sym typeface="Arial"/>
              </a:rPr>
              <a:t>”) passage grave, which is older the Great Pyramids in Egypt. The Neolithic Period is when the first farmers came to Ireland. </a:t>
            </a:r>
            <a:r>
              <a:rPr lang="en-US" sz="2000">
                <a:solidFill>
                  <a:srgbClr val="000000"/>
                </a:solidFill>
                <a:latin typeface="Arial"/>
                <a:ea typeface="Arial"/>
                <a:cs typeface="Arial"/>
                <a:sym typeface="Arial"/>
              </a:rPr>
              <a:t>A </a:t>
            </a:r>
            <a:r>
              <a:rPr lang="en-US" b="true" sz="2000">
                <a:solidFill>
                  <a:srgbClr val="900000"/>
                </a:solidFill>
                <a:latin typeface="Arial Bold"/>
                <a:ea typeface="Arial Bold"/>
                <a:cs typeface="Arial Bold"/>
                <a:sym typeface="Arial Bold"/>
              </a:rPr>
              <a:t>passage tomb</a:t>
            </a:r>
            <a:r>
              <a:rPr lang="en-US" sz="2000">
                <a:solidFill>
                  <a:srgbClr val="000000"/>
                </a:solidFill>
                <a:latin typeface="Arial"/>
                <a:ea typeface="Arial"/>
                <a:cs typeface="Arial"/>
                <a:sym typeface="Arial"/>
              </a:rPr>
              <a:t> is </a:t>
            </a:r>
            <a:r>
              <a:rPr lang="en-US" sz="2000" u="sng">
                <a:solidFill>
                  <a:srgbClr val="FF0000"/>
                </a:solidFill>
                <a:latin typeface="Arial"/>
                <a:ea typeface="Arial"/>
                <a:cs typeface="Arial"/>
                <a:sym typeface="Arial"/>
              </a:rPr>
              <a:t>a narrow passage with one or more burial chambers, made of large stones and covered in earth or stone</a:t>
            </a:r>
            <a:r>
              <a:rPr lang="en-US" sz="2000">
                <a:solidFill>
                  <a:srgbClr val="000000"/>
                </a:solidFill>
                <a:latin typeface="Arial"/>
                <a:ea typeface="Arial"/>
                <a:cs typeface="Arial"/>
                <a:sym typeface="Arial"/>
              </a:rPr>
              <a:t>.</a:t>
            </a:r>
          </a:p>
          <a:p>
            <a:pPr algn="just" marL="431801" indent="-215900" lvl="1">
              <a:lnSpc>
                <a:spcPts val="3000"/>
              </a:lnSpc>
              <a:buFont typeface="Arial"/>
              <a:buChar char="•"/>
            </a:pPr>
            <a:r>
              <a:rPr lang="en-US" sz="2000">
                <a:solidFill>
                  <a:srgbClr val="000000"/>
                </a:solidFill>
                <a:latin typeface="Arial"/>
                <a:ea typeface="Arial"/>
                <a:cs typeface="Arial"/>
                <a:sym typeface="Arial"/>
              </a:rPr>
              <a:t>Until 1962, Newgrange had not been excavated properly. The aim of the geophysical survey was to see whether there were any hidden passageways or chambers – but none were discovered.</a:t>
            </a:r>
          </a:p>
          <a:p>
            <a:pPr algn="just" marL="431801" indent="-215900" lvl="1">
              <a:lnSpc>
                <a:spcPts val="3000"/>
              </a:lnSpc>
              <a:buFont typeface="Arial"/>
              <a:buChar char="•"/>
            </a:pPr>
            <a:r>
              <a:rPr lang="en-US" sz="2000">
                <a:solidFill>
                  <a:srgbClr val="000000"/>
                </a:solidFill>
                <a:latin typeface="Arial"/>
                <a:ea typeface="Arial"/>
                <a:cs typeface="Arial"/>
                <a:sym typeface="Arial"/>
              </a:rPr>
              <a:t>Inside is a passage 20 metres long which leads into a 6-metre high central chamber with three sections. The central chamber has a </a:t>
            </a:r>
            <a:r>
              <a:rPr lang="en-US" b="true" sz="2000">
                <a:solidFill>
                  <a:srgbClr val="900000"/>
                </a:solidFill>
                <a:latin typeface="Arial Bold"/>
                <a:ea typeface="Arial Bold"/>
                <a:cs typeface="Arial Bold"/>
                <a:sym typeface="Arial Bold"/>
              </a:rPr>
              <a:t>corbelled roof </a:t>
            </a:r>
            <a:r>
              <a:rPr lang="en-US" sz="2000">
                <a:solidFill>
                  <a:srgbClr val="000000"/>
                </a:solidFill>
                <a:latin typeface="Arial"/>
                <a:ea typeface="Arial"/>
                <a:cs typeface="Arial"/>
                <a:sym typeface="Arial"/>
              </a:rPr>
              <a:t>– </a:t>
            </a:r>
            <a:r>
              <a:rPr lang="en-US" sz="2000" u="sng">
                <a:solidFill>
                  <a:srgbClr val="FF0000"/>
                </a:solidFill>
                <a:latin typeface="Arial"/>
                <a:ea typeface="Arial"/>
                <a:cs typeface="Arial"/>
                <a:sym typeface="Arial"/>
              </a:rPr>
              <a:t>a domed roof built by overlapping stones until they meet at the top</a:t>
            </a:r>
            <a:r>
              <a:rPr lang="en-US" sz="2000">
                <a:solidFill>
                  <a:srgbClr val="000000"/>
                </a:solidFill>
                <a:latin typeface="Arial"/>
                <a:ea typeface="Arial"/>
                <a:cs typeface="Arial"/>
                <a:sym typeface="Arial"/>
              </a:rPr>
              <a:t>. A capstone was placed over this. To this day, no water leaks into the chamber – it was a good technique.</a:t>
            </a:r>
          </a:p>
          <a:p>
            <a:pPr algn="just" marL="431801" indent="-215900" lvl="1">
              <a:lnSpc>
                <a:spcPts val="3000"/>
              </a:lnSpc>
              <a:buFont typeface="Arial"/>
              <a:buChar char="•"/>
            </a:pPr>
            <a:r>
              <a:rPr lang="en-US" sz="2000">
                <a:solidFill>
                  <a:srgbClr val="000000"/>
                </a:solidFill>
                <a:latin typeface="Arial"/>
                <a:ea typeface="Arial"/>
                <a:cs typeface="Arial"/>
                <a:sym typeface="Arial"/>
              </a:rPr>
              <a:t>Outside, there is a series of stones surrounding the passage in a circle. </a:t>
            </a:r>
            <a:r>
              <a:rPr lang="en-US" sz="2000" u="sng">
                <a:solidFill>
                  <a:srgbClr val="FF0000"/>
                </a:solidFill>
                <a:latin typeface="Arial"/>
                <a:ea typeface="Arial"/>
                <a:cs typeface="Arial"/>
                <a:sym typeface="Arial"/>
              </a:rPr>
              <a:t>Each stone is decorated in spirals and diamonds</a:t>
            </a:r>
            <a:r>
              <a:rPr lang="en-US" sz="2000">
                <a:solidFill>
                  <a:srgbClr val="000000"/>
                </a:solidFill>
                <a:latin typeface="Arial"/>
                <a:ea typeface="Arial"/>
                <a:cs typeface="Arial"/>
                <a:sym typeface="Arial"/>
              </a:rPr>
              <a:t> (</a:t>
            </a:r>
            <a:r>
              <a:rPr lang="en-US" b="true" sz="2000">
                <a:solidFill>
                  <a:srgbClr val="900000"/>
                </a:solidFill>
                <a:latin typeface="Arial Bold"/>
                <a:ea typeface="Arial Bold"/>
                <a:cs typeface="Arial Bold"/>
                <a:sym typeface="Arial Bold"/>
              </a:rPr>
              <a:t>Neolithic Art</a:t>
            </a:r>
            <a:r>
              <a:rPr lang="en-US" sz="2000">
                <a:solidFill>
                  <a:srgbClr val="000000"/>
                </a:solidFill>
                <a:latin typeface="Arial"/>
                <a:ea typeface="Arial"/>
                <a:cs typeface="Arial"/>
                <a:sym typeface="Arial"/>
              </a:rPr>
              <a:t>). A large decorated stone sits directly in front of the entrance to the passage tomb. </a:t>
            </a:r>
          </a:p>
          <a:p>
            <a:pPr algn="just" marL="431801" indent="-215900" lvl="1">
              <a:lnSpc>
                <a:spcPts val="3000"/>
              </a:lnSpc>
              <a:buFont typeface="Arial"/>
              <a:buChar char="•"/>
            </a:pPr>
            <a:r>
              <a:rPr lang="en-US" sz="2000">
                <a:solidFill>
                  <a:srgbClr val="000000"/>
                </a:solidFill>
                <a:latin typeface="Arial"/>
                <a:ea typeface="Arial"/>
                <a:cs typeface="Arial"/>
                <a:sym typeface="Arial"/>
              </a:rPr>
              <a:t>Above the passage entrance, there is a gap known as a</a:t>
            </a:r>
            <a:r>
              <a:rPr lang="en-US" b="true" sz="2000">
                <a:solidFill>
                  <a:srgbClr val="900000"/>
                </a:solidFill>
                <a:latin typeface="Arial Bold"/>
                <a:ea typeface="Arial Bold"/>
                <a:cs typeface="Arial Bold"/>
                <a:sym typeface="Arial Bold"/>
              </a:rPr>
              <a:t> roof box</a:t>
            </a:r>
            <a:r>
              <a:rPr lang="en-US" sz="2000">
                <a:solidFill>
                  <a:srgbClr val="000000"/>
                </a:solidFill>
                <a:latin typeface="Arial"/>
                <a:ea typeface="Arial"/>
                <a:cs typeface="Arial"/>
                <a:sym typeface="Arial"/>
              </a:rPr>
              <a:t>. Every 21st December – the winter solstice and shortest day of the year – the rising sun shines through this box and lights up the whole passage.</a:t>
            </a:r>
          </a:p>
        </p:txBody>
      </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Pollen Analysis</a:t>
            </a:r>
          </a:p>
        </p:txBody>
      </p:sp>
      <p:sp>
        <p:nvSpPr>
          <p:cNvPr name="TextBox 8" id="8"/>
          <p:cNvSpPr txBox="true"/>
          <p:nvPr/>
        </p:nvSpPr>
        <p:spPr>
          <a:xfrm rot="0">
            <a:off x="1028700" y="2120899"/>
            <a:ext cx="15609955" cy="2409824"/>
          </a:xfrm>
          <a:prstGeom prst="rect">
            <a:avLst/>
          </a:prstGeom>
        </p:spPr>
        <p:txBody>
          <a:bodyPr anchor="t" rtlCol="false" tIns="0" lIns="0" bIns="0" rIns="0">
            <a:spAutoFit/>
          </a:bodyPr>
          <a:lstStyle/>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Pollen analysis</a:t>
            </a:r>
            <a:r>
              <a:rPr lang="en-US" sz="2500">
                <a:solidFill>
                  <a:srgbClr val="000000"/>
                </a:solidFill>
                <a:latin typeface="Arial"/>
                <a:ea typeface="Arial"/>
                <a:cs typeface="Arial"/>
                <a:sym typeface="Arial"/>
              </a:rPr>
              <a:t> is </a:t>
            </a:r>
            <a:r>
              <a:rPr lang="en-US" sz="2500" u="sng">
                <a:solidFill>
                  <a:srgbClr val="FF0000"/>
                </a:solidFill>
                <a:latin typeface="Arial"/>
                <a:ea typeface="Arial"/>
                <a:cs typeface="Arial"/>
                <a:sym typeface="Arial"/>
              </a:rPr>
              <a:t>the study of pollen remains to find out what was growing at a site during a particular time period</a:t>
            </a:r>
            <a:r>
              <a:rPr lang="en-US" sz="2500">
                <a:solidFill>
                  <a:srgbClr val="000000"/>
                </a:solidFill>
                <a:latin typeface="Arial"/>
                <a:ea typeface="Arial"/>
                <a:cs typeface="Arial"/>
                <a:sym typeface="Arial"/>
              </a:rPr>
              <a:t>. </a:t>
            </a:r>
            <a:r>
              <a:rPr lang="en-US" sz="2500">
                <a:solidFill>
                  <a:srgbClr val="000000"/>
                </a:solidFill>
                <a:latin typeface="Arial"/>
                <a:ea typeface="Arial"/>
                <a:cs typeface="Arial"/>
                <a:sym typeface="Arial"/>
              </a:rPr>
              <a:t>Archaeologists have records of when certain pollens were common so that they can match the pollens to the correct period when excavating.</a:t>
            </a:r>
          </a:p>
          <a:p>
            <a:pPr algn="just" marL="539754" indent="-269877" lvl="1">
              <a:lnSpc>
                <a:spcPts val="3750"/>
              </a:lnSpc>
              <a:buFont typeface="Arial"/>
              <a:buChar char="•"/>
            </a:pPr>
            <a:r>
              <a:rPr lang="en-US" sz="2500">
                <a:solidFill>
                  <a:srgbClr val="000000"/>
                </a:solidFill>
                <a:latin typeface="Arial"/>
                <a:ea typeface="Arial"/>
                <a:cs typeface="Arial"/>
                <a:sym typeface="Arial"/>
              </a:rPr>
              <a:t>Pollen analysis can be used to date objects. It can also tell us when forests were cleared and farming began in an area.</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10" id="10"/>
          <p:cNvSpPr txBox="true"/>
          <p:nvPr/>
        </p:nvSpPr>
        <p:spPr>
          <a:xfrm rot="0">
            <a:off x="1028700" y="4340224"/>
            <a:ext cx="15609955" cy="949325"/>
          </a:xfrm>
          <a:prstGeom prst="rect">
            <a:avLst/>
          </a:prstGeom>
        </p:spPr>
        <p:txBody>
          <a:bodyPr anchor="t" rtlCol="false" tIns="0" lIns="0" bIns="0" rIns="0">
            <a:spAutoFit/>
          </a:bodyPr>
          <a:lstStyle/>
          <a:p>
            <a:pPr algn="l">
              <a:lnSpc>
                <a:spcPts val="6999"/>
              </a:lnSpc>
            </a:pPr>
            <a:r>
              <a:rPr lang="en-US" sz="4999" b="true">
                <a:solidFill>
                  <a:srgbClr val="900000"/>
                </a:solidFill>
                <a:latin typeface="Arial Bold"/>
                <a:ea typeface="Arial Bold"/>
                <a:cs typeface="Arial Bold"/>
                <a:sym typeface="Arial Bold"/>
              </a:rPr>
              <a:t>The Céide Fields (Neolithic Period, 3,500-2,000 BC)</a:t>
            </a:r>
          </a:p>
        </p:txBody>
      </p:sp>
      <p:sp>
        <p:nvSpPr>
          <p:cNvPr name="TextBox 11" id="11"/>
          <p:cNvSpPr txBox="true"/>
          <p:nvPr/>
        </p:nvSpPr>
        <p:spPr>
          <a:xfrm rot="0">
            <a:off x="1007553" y="5165724"/>
            <a:ext cx="15609955" cy="47910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The Céide Fields were discovered by </a:t>
            </a:r>
            <a:r>
              <a:rPr lang="en-US" b="true" sz="2500">
                <a:solidFill>
                  <a:srgbClr val="900000"/>
                </a:solidFill>
                <a:latin typeface="Arial Bold"/>
                <a:ea typeface="Arial Bold"/>
                <a:cs typeface="Arial Bold"/>
                <a:sym typeface="Arial Bold"/>
              </a:rPr>
              <a:t>accident </a:t>
            </a:r>
            <a:r>
              <a:rPr lang="en-US" sz="2500">
                <a:solidFill>
                  <a:srgbClr val="000000"/>
                </a:solidFill>
                <a:latin typeface="Arial"/>
                <a:ea typeface="Arial"/>
                <a:cs typeface="Arial"/>
                <a:sym typeface="Arial"/>
              </a:rPr>
              <a:t>in the 1930s by a teacher who, while cutting turf in the bog, noticed a pile of stones. Buried underneath the bog, archaeologists found stone walls stretching for several kilometres. People had lived here between 4,000-3,000 years ago – these would have been the Neolithic farmers. The evidence found here showed them to be organised, protected their animals and divided up the land amongst them.</a:t>
            </a:r>
          </a:p>
          <a:p>
            <a:pPr algn="just" marL="539754" indent="-269877" lvl="1">
              <a:lnSpc>
                <a:spcPts val="3750"/>
              </a:lnSpc>
              <a:buFont typeface="Arial"/>
              <a:buChar char="•"/>
            </a:pPr>
            <a:r>
              <a:rPr lang="en-US" sz="2500">
                <a:solidFill>
                  <a:srgbClr val="000000"/>
                </a:solidFill>
                <a:latin typeface="Arial"/>
                <a:ea typeface="Arial"/>
                <a:cs typeface="Arial"/>
                <a:sym typeface="Arial"/>
              </a:rPr>
              <a:t>The pollen analysis showed a dramatic drop in tree pollens, proving that pine forest areas were cleared to create fields for farming. Amongst the interesting objects found were</a:t>
            </a:r>
          </a:p>
          <a:p>
            <a:pPr algn="just" marL="539754" indent="-269877" lvl="1">
              <a:lnSpc>
                <a:spcPts val="3750"/>
              </a:lnSpc>
              <a:buFont typeface="Arial"/>
              <a:buChar char="•"/>
            </a:pPr>
            <a:r>
              <a:rPr lang="en-US" sz="2500">
                <a:solidFill>
                  <a:srgbClr val="000000"/>
                </a:solidFill>
                <a:latin typeface="Arial"/>
                <a:ea typeface="Arial"/>
                <a:cs typeface="Arial"/>
                <a:sym typeface="Arial"/>
              </a:rPr>
              <a:t>A stone cutting of a primitive plough, a quern used for grinding corn, some arrowheads, pieces of pottery.</a:t>
            </a:r>
          </a:p>
          <a:p>
            <a:pPr algn="just" marL="539754" indent="-269877" lvl="1">
              <a:lnSpc>
                <a:spcPts val="3750"/>
              </a:lnSpc>
              <a:buFont typeface="Arial"/>
              <a:buChar char="•"/>
            </a:pPr>
            <a:r>
              <a:rPr lang="en-US" sz="2500">
                <a:solidFill>
                  <a:srgbClr val="000000"/>
                </a:solidFill>
                <a:latin typeface="Arial"/>
                <a:ea typeface="Arial"/>
                <a:cs typeface="Arial"/>
                <a:sym typeface="Arial"/>
              </a:rPr>
              <a:t>The blanket bog which grew over the fields preserved the site, leaving it in excellent condition for archaeologists to study it.</a:t>
            </a:r>
          </a:p>
        </p:txBody>
      </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10507227" y="4022890"/>
            <a:ext cx="6131428" cy="5235410"/>
          </a:xfrm>
          <a:custGeom>
            <a:avLst/>
            <a:gdLst/>
            <a:ahLst/>
            <a:cxnLst/>
            <a:rect r="r" b="b" t="t" l="l"/>
            <a:pathLst>
              <a:path h="5235410" w="6131428">
                <a:moveTo>
                  <a:pt x="0" y="0"/>
                </a:moveTo>
                <a:lnTo>
                  <a:pt x="6131428" y="0"/>
                </a:lnTo>
                <a:lnTo>
                  <a:pt x="6131428" y="5235410"/>
                </a:lnTo>
                <a:lnTo>
                  <a:pt x="0" y="5235410"/>
                </a:lnTo>
                <a:lnTo>
                  <a:pt x="0" y="0"/>
                </a:lnTo>
                <a:close/>
              </a:path>
            </a:pathLst>
          </a:custGeom>
          <a:blipFill>
            <a:blip r:embed="rId2"/>
            <a:stretch>
              <a:fillRect l="0" t="0" r="-3562" b="0"/>
            </a:stretch>
          </a:blipFill>
        </p:spPr>
      </p:sp>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Stratigraphy</a:t>
            </a:r>
          </a:p>
        </p:txBody>
      </p:sp>
      <p:sp>
        <p:nvSpPr>
          <p:cNvPr name="TextBox 9" id="9"/>
          <p:cNvSpPr txBox="true"/>
          <p:nvPr/>
        </p:nvSpPr>
        <p:spPr>
          <a:xfrm rot="0">
            <a:off x="1028700" y="2120899"/>
            <a:ext cx="15609955" cy="2409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The method of </a:t>
            </a:r>
            <a:r>
              <a:rPr lang="en-US" b="true" sz="2500">
                <a:solidFill>
                  <a:srgbClr val="900000"/>
                </a:solidFill>
                <a:latin typeface="Arial Bold"/>
                <a:ea typeface="Arial Bold"/>
                <a:cs typeface="Arial Bold"/>
                <a:sym typeface="Arial Bold"/>
              </a:rPr>
              <a:t>stratigraphy </a:t>
            </a:r>
            <a:r>
              <a:rPr lang="en-US" sz="2500">
                <a:solidFill>
                  <a:srgbClr val="000000"/>
                </a:solidFill>
                <a:latin typeface="Arial"/>
                <a:ea typeface="Arial"/>
                <a:cs typeface="Arial"/>
                <a:sym typeface="Arial"/>
              </a:rPr>
              <a:t>is used </a:t>
            </a:r>
            <a:r>
              <a:rPr lang="en-US" sz="2500" u="sng">
                <a:solidFill>
                  <a:srgbClr val="FF0000"/>
                </a:solidFill>
                <a:latin typeface="Arial"/>
                <a:ea typeface="Arial"/>
                <a:cs typeface="Arial"/>
                <a:sym typeface="Arial"/>
              </a:rPr>
              <a:t>to date artefacts and evidence by how deep in the ground they were when found</a:t>
            </a:r>
            <a:r>
              <a:rPr lang="en-US" sz="2500">
                <a:solidFill>
                  <a:srgbClr val="000000"/>
                </a:solidFill>
                <a:latin typeface="Arial"/>
                <a:ea typeface="Arial"/>
                <a:cs typeface="Arial"/>
                <a:sym typeface="Arial"/>
              </a:rPr>
              <a:t>; the deeper they are, the older they will be.</a:t>
            </a:r>
          </a:p>
          <a:p>
            <a:pPr algn="just" marL="539754" indent="-269877" lvl="1">
              <a:lnSpc>
                <a:spcPts val="3750"/>
              </a:lnSpc>
              <a:buFont typeface="Arial"/>
              <a:buChar char="•"/>
            </a:pPr>
            <a:r>
              <a:rPr lang="en-US" sz="2500">
                <a:solidFill>
                  <a:srgbClr val="000000"/>
                </a:solidFill>
                <a:latin typeface="Arial"/>
                <a:ea typeface="Arial"/>
                <a:cs typeface="Arial"/>
                <a:sym typeface="Arial"/>
              </a:rPr>
              <a:t>If you were to drop something today, it would lie on the surface. But over thousands of years, it would become covered by soil, leaves and other matter. Eventually, it would end up buried many meters deep. The method is used in most archaeological excavations.</a:t>
            </a:r>
          </a:p>
        </p:txBody>
      </p:sp>
      <p:sp>
        <p:nvSpPr>
          <p:cNvPr name="TextBox 10" id="10"/>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11" id="11"/>
          <p:cNvSpPr txBox="true"/>
          <p:nvPr/>
        </p:nvSpPr>
        <p:spPr>
          <a:xfrm rot="0">
            <a:off x="1028700" y="9811386"/>
            <a:ext cx="11960150" cy="344805"/>
          </a:xfrm>
          <a:prstGeom prst="rect">
            <a:avLst/>
          </a:prstGeom>
        </p:spPr>
        <p:txBody>
          <a:bodyPr anchor="t" rtlCol="false" tIns="0" lIns="0" bIns="0" rIns="0">
            <a:spAutoFit/>
          </a:bodyPr>
          <a:lstStyle/>
          <a:p>
            <a:pPr algn="l">
              <a:lnSpc>
                <a:spcPts val="2520"/>
              </a:lnSpc>
            </a:pPr>
            <a:r>
              <a:rPr lang="en-US" sz="1800">
                <a:solidFill>
                  <a:srgbClr val="000000"/>
                </a:solidFill>
                <a:latin typeface="Arial"/>
                <a:ea typeface="Arial"/>
                <a:cs typeface="Arial"/>
                <a:sym typeface="Arial"/>
              </a:rPr>
              <a:t>Diagram taken from Artefact, 2nd Edition by </a:t>
            </a:r>
            <a:r>
              <a:rPr lang="en-US" sz="1800" u="sng">
                <a:solidFill>
                  <a:srgbClr val="000000"/>
                </a:solidFill>
                <a:latin typeface="Arial"/>
                <a:ea typeface="Arial"/>
                <a:cs typeface="Arial"/>
                <a:sym typeface="Arial"/>
                <a:hlinkClick r:id="rId3" tooltip="https://twitter.com/MsEJenkinson"/>
              </a:rPr>
              <a:t>Eimear Jenkinson</a:t>
            </a:r>
            <a:r>
              <a:rPr lang="en-US" sz="1800">
                <a:solidFill>
                  <a:srgbClr val="000000"/>
                </a:solidFill>
                <a:latin typeface="Arial"/>
                <a:ea typeface="Arial"/>
                <a:cs typeface="Arial"/>
                <a:sym typeface="Arial"/>
              </a:rPr>
              <a:t> and </a:t>
            </a:r>
            <a:r>
              <a:rPr lang="en-US" sz="1800" u="sng">
                <a:solidFill>
                  <a:srgbClr val="000000"/>
                </a:solidFill>
                <a:latin typeface="Arial"/>
                <a:ea typeface="Arial"/>
                <a:cs typeface="Arial"/>
                <a:sym typeface="Arial"/>
                <a:hlinkClick r:id="rId4" tooltip="https://twitter.com/Gregg_ONeill"/>
              </a:rPr>
              <a:t>Gregg O'Neill</a:t>
            </a:r>
            <a:r>
              <a:rPr lang="en-US" sz="1800">
                <a:solidFill>
                  <a:srgbClr val="000000"/>
                </a:solidFill>
                <a:latin typeface="Arial"/>
                <a:ea typeface="Arial"/>
                <a:cs typeface="Arial"/>
                <a:sym typeface="Arial"/>
              </a:rPr>
              <a:t> (</a:t>
            </a:r>
            <a:r>
              <a:rPr lang="en-US" sz="1800" u="sng">
                <a:solidFill>
                  <a:srgbClr val="000000"/>
                </a:solidFill>
                <a:latin typeface="Arial"/>
                <a:ea typeface="Arial"/>
                <a:cs typeface="Arial"/>
                <a:sym typeface="Arial"/>
                <a:hlinkClick r:id="rId5" tooltip="https://educate.ie/"/>
              </a:rPr>
              <a:t>educate.ie</a:t>
            </a:r>
            <a:r>
              <a:rPr lang="en-US" sz="1800">
                <a:solidFill>
                  <a:srgbClr val="000000"/>
                </a:solidFill>
                <a:latin typeface="Arial"/>
                <a:ea typeface="Arial"/>
                <a:cs typeface="Arial"/>
                <a:sym typeface="Arial"/>
              </a:rPr>
              <a:t>)</a:t>
            </a:r>
          </a:p>
        </p:txBody>
      </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Learning Outcomes</a:t>
            </a:r>
          </a:p>
        </p:txBody>
      </p:sp>
      <p:sp>
        <p:nvSpPr>
          <p:cNvPr name="TextBox 8" id="8"/>
          <p:cNvSpPr txBox="true"/>
          <p:nvPr/>
        </p:nvSpPr>
        <p:spPr>
          <a:xfrm rot="0">
            <a:off x="1028700" y="2120899"/>
            <a:ext cx="15609955" cy="3362324"/>
          </a:xfrm>
          <a:prstGeom prst="rect">
            <a:avLst/>
          </a:prstGeom>
        </p:spPr>
        <p:txBody>
          <a:bodyPr anchor="t" rtlCol="false" tIns="0" lIns="0" bIns="0" rIns="0">
            <a:spAutoFit/>
          </a:bodyPr>
          <a:lstStyle/>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1.3 APPRECIATE</a:t>
            </a:r>
            <a:r>
              <a:rPr lang="en-US" sz="2500">
                <a:solidFill>
                  <a:srgbClr val="000000"/>
                </a:solidFill>
                <a:latin typeface="Arial"/>
                <a:ea typeface="Arial"/>
                <a:cs typeface="Arial"/>
                <a:sym typeface="Arial"/>
              </a:rPr>
              <a:t> their cultural inheritance through recognising historically significant places and buildings and discussing why historical personalities, events and issues are commemorated</a:t>
            </a:r>
          </a:p>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1.5 INVESTIGATE</a:t>
            </a:r>
            <a:r>
              <a:rPr lang="en-US" sz="2500">
                <a:solidFill>
                  <a:srgbClr val="000000"/>
                </a:solidFill>
                <a:latin typeface="Arial"/>
                <a:ea typeface="Arial"/>
                <a:cs typeface="Arial"/>
                <a:sym typeface="Arial"/>
              </a:rPr>
              <a:t> the job of the historian, including how they find and use evidence to form historical judgements which maybe revised and reinterpreted in the light of new evidence</a:t>
            </a:r>
          </a:p>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1.6 DEBATE </a:t>
            </a:r>
            <a:r>
              <a:rPr lang="en-US" sz="2500">
                <a:solidFill>
                  <a:srgbClr val="000000"/>
                </a:solidFill>
                <a:latin typeface="Arial"/>
                <a:ea typeface="Arial"/>
                <a:cs typeface="Arial"/>
                <a:sym typeface="Arial"/>
              </a:rPr>
              <a:t>the usefulness and limitations of different types of primary and secondary sources of historical evidence, such as written, visual, aural, oral and tactile evidence; and </a:t>
            </a:r>
            <a:r>
              <a:rPr lang="en-US" b="true" sz="2500">
                <a:solidFill>
                  <a:srgbClr val="900000"/>
                </a:solidFill>
                <a:latin typeface="Arial Bold"/>
                <a:ea typeface="Arial Bold"/>
                <a:cs typeface="Arial Bold"/>
                <a:sym typeface="Arial Bold"/>
              </a:rPr>
              <a:t>APPRECIATE </a:t>
            </a:r>
            <a:r>
              <a:rPr lang="en-US" sz="2500">
                <a:solidFill>
                  <a:srgbClr val="000000"/>
                </a:solidFill>
                <a:latin typeface="Arial"/>
                <a:ea typeface="Arial"/>
                <a:cs typeface="Arial"/>
                <a:sym typeface="Arial"/>
              </a:rPr>
              <a:t>the contribution of archaeology and new technology to historical enquiry.</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3449123" y="0"/>
            <a:ext cx="11389755" cy="9725311"/>
          </a:xfrm>
          <a:custGeom>
            <a:avLst/>
            <a:gdLst/>
            <a:ahLst/>
            <a:cxnLst/>
            <a:rect r="r" b="b" t="t" l="l"/>
            <a:pathLst>
              <a:path h="9725311" w="11389755">
                <a:moveTo>
                  <a:pt x="0" y="0"/>
                </a:moveTo>
                <a:lnTo>
                  <a:pt x="11389754" y="0"/>
                </a:lnTo>
                <a:lnTo>
                  <a:pt x="11389754" y="9725311"/>
                </a:lnTo>
                <a:lnTo>
                  <a:pt x="0" y="9725311"/>
                </a:lnTo>
                <a:lnTo>
                  <a:pt x="0" y="0"/>
                </a:lnTo>
                <a:close/>
              </a:path>
            </a:pathLst>
          </a:custGeom>
          <a:blipFill>
            <a:blip r:embed="rId2"/>
            <a:stretch>
              <a:fillRect l="0" t="0" r="-3562" b="0"/>
            </a:stretch>
          </a:blipFill>
        </p:spPr>
      </p:sp>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8" id="8"/>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9" id="9"/>
          <p:cNvSpPr txBox="true"/>
          <p:nvPr/>
        </p:nvSpPr>
        <p:spPr>
          <a:xfrm rot="0">
            <a:off x="1028700" y="9811386"/>
            <a:ext cx="11960150" cy="344805"/>
          </a:xfrm>
          <a:prstGeom prst="rect">
            <a:avLst/>
          </a:prstGeom>
        </p:spPr>
        <p:txBody>
          <a:bodyPr anchor="t" rtlCol="false" tIns="0" lIns="0" bIns="0" rIns="0">
            <a:spAutoFit/>
          </a:bodyPr>
          <a:lstStyle/>
          <a:p>
            <a:pPr algn="l">
              <a:lnSpc>
                <a:spcPts val="2520"/>
              </a:lnSpc>
            </a:pPr>
            <a:r>
              <a:rPr lang="en-US" sz="1800">
                <a:solidFill>
                  <a:srgbClr val="000000"/>
                </a:solidFill>
                <a:latin typeface="Arial"/>
                <a:ea typeface="Arial"/>
                <a:cs typeface="Arial"/>
                <a:sym typeface="Arial"/>
              </a:rPr>
              <a:t>Diagram taken from Artefact, 2nd Edition by </a:t>
            </a:r>
            <a:r>
              <a:rPr lang="en-US" sz="1800" u="sng">
                <a:solidFill>
                  <a:srgbClr val="000000"/>
                </a:solidFill>
                <a:latin typeface="Arial"/>
                <a:ea typeface="Arial"/>
                <a:cs typeface="Arial"/>
                <a:sym typeface="Arial"/>
                <a:hlinkClick r:id="rId3" tooltip="https://twitter.com/MsEJenkinson"/>
              </a:rPr>
              <a:t>Eimear Jenkinson</a:t>
            </a:r>
            <a:r>
              <a:rPr lang="en-US" sz="1800">
                <a:solidFill>
                  <a:srgbClr val="000000"/>
                </a:solidFill>
                <a:latin typeface="Arial"/>
                <a:ea typeface="Arial"/>
                <a:cs typeface="Arial"/>
                <a:sym typeface="Arial"/>
              </a:rPr>
              <a:t> and </a:t>
            </a:r>
            <a:r>
              <a:rPr lang="en-US" sz="1800" u="sng">
                <a:solidFill>
                  <a:srgbClr val="000000"/>
                </a:solidFill>
                <a:latin typeface="Arial"/>
                <a:ea typeface="Arial"/>
                <a:cs typeface="Arial"/>
                <a:sym typeface="Arial"/>
                <a:hlinkClick r:id="rId4" tooltip="https://twitter.com/Gregg_ONeill"/>
              </a:rPr>
              <a:t>Gregg O'Neill</a:t>
            </a:r>
            <a:r>
              <a:rPr lang="en-US" sz="1800">
                <a:solidFill>
                  <a:srgbClr val="000000"/>
                </a:solidFill>
                <a:latin typeface="Arial"/>
                <a:ea typeface="Arial"/>
                <a:cs typeface="Arial"/>
                <a:sym typeface="Arial"/>
              </a:rPr>
              <a:t> (</a:t>
            </a:r>
            <a:r>
              <a:rPr lang="en-US" sz="1800" u="sng">
                <a:solidFill>
                  <a:srgbClr val="000000"/>
                </a:solidFill>
                <a:latin typeface="Arial"/>
                <a:ea typeface="Arial"/>
                <a:cs typeface="Arial"/>
                <a:sym typeface="Arial"/>
                <a:hlinkClick r:id="rId5" tooltip="https://educate.ie/"/>
              </a:rPr>
              <a:t>educate.ie</a:t>
            </a:r>
            <a:r>
              <a:rPr lang="en-US" sz="1800">
                <a:solidFill>
                  <a:srgbClr val="000000"/>
                </a:solidFill>
                <a:latin typeface="Arial"/>
                <a:ea typeface="Arial"/>
                <a:cs typeface="Arial"/>
                <a:sym typeface="Arial"/>
              </a:rPr>
              <a: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6671706" y="4581811"/>
            <a:ext cx="10267554" cy="5143500"/>
          </a:xfrm>
          <a:custGeom>
            <a:avLst/>
            <a:gdLst/>
            <a:ahLst/>
            <a:cxnLst/>
            <a:rect r="r" b="b" t="t" l="l"/>
            <a:pathLst>
              <a:path h="5143500" w="10267554">
                <a:moveTo>
                  <a:pt x="0" y="0"/>
                </a:moveTo>
                <a:lnTo>
                  <a:pt x="10267554" y="0"/>
                </a:lnTo>
                <a:lnTo>
                  <a:pt x="10267554" y="5143500"/>
                </a:lnTo>
                <a:lnTo>
                  <a:pt x="0" y="5143500"/>
                </a:lnTo>
                <a:lnTo>
                  <a:pt x="0" y="0"/>
                </a:lnTo>
                <a:close/>
              </a:path>
            </a:pathLst>
          </a:custGeom>
          <a:blipFill>
            <a:blip r:embed="rId2"/>
            <a:stretch>
              <a:fillRect l="0" t="0" r="0" b="0"/>
            </a:stretch>
          </a:blipFill>
        </p:spPr>
      </p:sp>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Dendrochronology</a:t>
            </a:r>
          </a:p>
        </p:txBody>
      </p:sp>
      <p:sp>
        <p:nvSpPr>
          <p:cNvPr name="TextBox 9" id="9"/>
          <p:cNvSpPr txBox="true"/>
          <p:nvPr/>
        </p:nvSpPr>
        <p:spPr>
          <a:xfrm rot="0">
            <a:off x="1028700" y="2120899"/>
            <a:ext cx="15609955" cy="2409824"/>
          </a:xfrm>
          <a:prstGeom prst="rect">
            <a:avLst/>
          </a:prstGeom>
        </p:spPr>
        <p:txBody>
          <a:bodyPr anchor="t" rtlCol="false" tIns="0" lIns="0" bIns="0" rIns="0">
            <a:spAutoFit/>
          </a:bodyPr>
          <a:lstStyle/>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Dendrochronology</a:t>
            </a:r>
            <a:r>
              <a:rPr lang="en-US" sz="2500">
                <a:solidFill>
                  <a:srgbClr val="000000"/>
                </a:solidFill>
                <a:latin typeface="Arial"/>
                <a:ea typeface="Arial"/>
                <a:cs typeface="Arial"/>
                <a:sym typeface="Arial"/>
              </a:rPr>
              <a:t>, also called </a:t>
            </a:r>
            <a:r>
              <a:rPr lang="en-US" b="true" sz="2500">
                <a:solidFill>
                  <a:srgbClr val="900000"/>
                </a:solidFill>
                <a:latin typeface="Arial Bold"/>
                <a:ea typeface="Arial Bold"/>
                <a:cs typeface="Arial Bold"/>
                <a:sym typeface="Arial Bold"/>
              </a:rPr>
              <a:t>tree-ring dating</a:t>
            </a:r>
            <a:r>
              <a:rPr lang="en-US" sz="2500">
                <a:solidFill>
                  <a:srgbClr val="000000"/>
                </a:solidFill>
                <a:latin typeface="Arial"/>
                <a:ea typeface="Arial"/>
                <a:cs typeface="Arial"/>
                <a:sym typeface="Arial"/>
              </a:rPr>
              <a:t>, is </a:t>
            </a:r>
            <a:r>
              <a:rPr lang="en-US" sz="2500">
                <a:solidFill>
                  <a:srgbClr val="FF0000"/>
                </a:solidFill>
                <a:latin typeface="Arial"/>
                <a:ea typeface="Arial"/>
                <a:cs typeface="Arial"/>
                <a:sym typeface="Arial"/>
              </a:rPr>
              <a:t>a method of dating that uses the unique growth patterns of tree rings as a guide</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If you cut through a tree trunk, you will see rings spreading from the centre outwards - each ring is a year of growth. The rings are wide when the tree grew fast, for example when the summer was good.</a:t>
            </a:r>
          </a:p>
          <a:p>
            <a:pPr algn="just" marL="539754" indent="-269877" lvl="1">
              <a:lnSpc>
                <a:spcPts val="3750"/>
              </a:lnSpc>
              <a:buFont typeface="Arial"/>
              <a:buChar char="•"/>
            </a:pPr>
            <a:r>
              <a:rPr lang="en-US" sz="2500">
                <a:solidFill>
                  <a:srgbClr val="000000"/>
                </a:solidFill>
                <a:latin typeface="Arial"/>
                <a:ea typeface="Arial"/>
                <a:cs typeface="Arial"/>
                <a:sym typeface="Arial"/>
              </a:rPr>
              <a:t>Archaeologists have created a continuous record of tree ring patterns dating back to 5,300 BC.</a:t>
            </a:r>
          </a:p>
        </p:txBody>
      </p:sp>
      <p:sp>
        <p:nvSpPr>
          <p:cNvPr name="TextBox 10" id="10"/>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11" id="11"/>
          <p:cNvSpPr txBox="true"/>
          <p:nvPr/>
        </p:nvSpPr>
        <p:spPr>
          <a:xfrm rot="0">
            <a:off x="1028700" y="9811386"/>
            <a:ext cx="11960150" cy="344805"/>
          </a:xfrm>
          <a:prstGeom prst="rect">
            <a:avLst/>
          </a:prstGeom>
        </p:spPr>
        <p:txBody>
          <a:bodyPr anchor="t" rtlCol="false" tIns="0" lIns="0" bIns="0" rIns="0">
            <a:spAutoFit/>
          </a:bodyPr>
          <a:lstStyle/>
          <a:p>
            <a:pPr algn="l">
              <a:lnSpc>
                <a:spcPts val="2520"/>
              </a:lnSpc>
            </a:pPr>
            <a:r>
              <a:rPr lang="en-US" sz="1800">
                <a:solidFill>
                  <a:srgbClr val="000000"/>
                </a:solidFill>
                <a:latin typeface="Arial"/>
                <a:ea typeface="Arial"/>
                <a:cs typeface="Arial"/>
                <a:sym typeface="Arial"/>
              </a:rPr>
              <a:t>Diagram taken from Artefact, 2nd Edition by </a:t>
            </a:r>
            <a:r>
              <a:rPr lang="en-US" sz="1800" u="sng">
                <a:solidFill>
                  <a:srgbClr val="000000"/>
                </a:solidFill>
                <a:latin typeface="Arial"/>
                <a:ea typeface="Arial"/>
                <a:cs typeface="Arial"/>
                <a:sym typeface="Arial"/>
                <a:hlinkClick r:id="rId3" tooltip="https://twitter.com/MsEJenkinson"/>
              </a:rPr>
              <a:t>Eimear Jenkinson</a:t>
            </a:r>
            <a:r>
              <a:rPr lang="en-US" sz="1800">
                <a:solidFill>
                  <a:srgbClr val="000000"/>
                </a:solidFill>
                <a:latin typeface="Arial"/>
                <a:ea typeface="Arial"/>
                <a:cs typeface="Arial"/>
                <a:sym typeface="Arial"/>
              </a:rPr>
              <a:t> and </a:t>
            </a:r>
            <a:r>
              <a:rPr lang="en-US" sz="1800" u="sng">
                <a:solidFill>
                  <a:srgbClr val="000000"/>
                </a:solidFill>
                <a:latin typeface="Arial"/>
                <a:ea typeface="Arial"/>
                <a:cs typeface="Arial"/>
                <a:sym typeface="Arial"/>
                <a:hlinkClick r:id="rId4" tooltip="https://twitter.com/Gregg_ONeill"/>
              </a:rPr>
              <a:t>Gregg O'Neill</a:t>
            </a:r>
            <a:r>
              <a:rPr lang="en-US" sz="1800">
                <a:solidFill>
                  <a:srgbClr val="000000"/>
                </a:solidFill>
                <a:latin typeface="Arial"/>
                <a:ea typeface="Arial"/>
                <a:cs typeface="Arial"/>
                <a:sym typeface="Arial"/>
              </a:rPr>
              <a:t> (</a:t>
            </a:r>
            <a:r>
              <a:rPr lang="en-US" sz="1800" u="sng">
                <a:solidFill>
                  <a:srgbClr val="000000"/>
                </a:solidFill>
                <a:latin typeface="Arial"/>
                <a:ea typeface="Arial"/>
                <a:cs typeface="Arial"/>
                <a:sym typeface="Arial"/>
                <a:hlinkClick r:id="rId5" tooltip="https://educate.ie/"/>
              </a:rPr>
              <a:t>educate.ie</a:t>
            </a:r>
            <a:r>
              <a:rPr lang="en-US" sz="1800">
                <a:solidFill>
                  <a:srgbClr val="000000"/>
                </a:solidFill>
                <a:latin typeface="Arial"/>
                <a:ea typeface="Arial"/>
                <a:cs typeface="Arial"/>
                <a:sym typeface="Arial"/>
              </a:rPr>
              <a:t>)</a:t>
            </a:r>
          </a:p>
        </p:txBody>
      </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646906" y="1583189"/>
            <a:ext cx="16253460" cy="8142122"/>
          </a:xfrm>
          <a:custGeom>
            <a:avLst/>
            <a:gdLst/>
            <a:ahLst/>
            <a:cxnLst/>
            <a:rect r="r" b="b" t="t" l="l"/>
            <a:pathLst>
              <a:path h="8142122" w="16253460">
                <a:moveTo>
                  <a:pt x="0" y="0"/>
                </a:moveTo>
                <a:lnTo>
                  <a:pt x="16253460" y="0"/>
                </a:lnTo>
                <a:lnTo>
                  <a:pt x="16253460" y="8142122"/>
                </a:lnTo>
                <a:lnTo>
                  <a:pt x="0" y="8142122"/>
                </a:lnTo>
                <a:lnTo>
                  <a:pt x="0" y="0"/>
                </a:lnTo>
                <a:close/>
              </a:path>
            </a:pathLst>
          </a:custGeom>
          <a:blipFill>
            <a:blip r:embed="rId2"/>
            <a:stretch>
              <a:fillRect l="0" t="0" r="0" b="0"/>
            </a:stretch>
          </a:blipFill>
        </p:spPr>
      </p:sp>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8" id="8"/>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9" id="9"/>
          <p:cNvSpPr txBox="true"/>
          <p:nvPr/>
        </p:nvSpPr>
        <p:spPr>
          <a:xfrm rot="0">
            <a:off x="1007553" y="-61460"/>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Dendrochronology Profile</a:t>
            </a:r>
          </a:p>
        </p:txBody>
      </p:sp>
      <p:sp>
        <p:nvSpPr>
          <p:cNvPr name="TextBox 10" id="10"/>
          <p:cNvSpPr txBox="true"/>
          <p:nvPr/>
        </p:nvSpPr>
        <p:spPr>
          <a:xfrm rot="0">
            <a:off x="1028700" y="9811386"/>
            <a:ext cx="11960150" cy="344805"/>
          </a:xfrm>
          <a:prstGeom prst="rect">
            <a:avLst/>
          </a:prstGeom>
        </p:spPr>
        <p:txBody>
          <a:bodyPr anchor="t" rtlCol="false" tIns="0" lIns="0" bIns="0" rIns="0">
            <a:spAutoFit/>
          </a:bodyPr>
          <a:lstStyle/>
          <a:p>
            <a:pPr algn="l">
              <a:lnSpc>
                <a:spcPts val="2520"/>
              </a:lnSpc>
            </a:pPr>
            <a:r>
              <a:rPr lang="en-US" sz="1800">
                <a:solidFill>
                  <a:srgbClr val="000000"/>
                </a:solidFill>
                <a:latin typeface="Arial"/>
                <a:ea typeface="Arial"/>
                <a:cs typeface="Arial"/>
                <a:sym typeface="Arial"/>
              </a:rPr>
              <a:t>Diagram taken from Artefact, 2nd Edition by </a:t>
            </a:r>
            <a:r>
              <a:rPr lang="en-US" sz="1800" u="sng">
                <a:solidFill>
                  <a:srgbClr val="000000"/>
                </a:solidFill>
                <a:latin typeface="Arial"/>
                <a:ea typeface="Arial"/>
                <a:cs typeface="Arial"/>
                <a:sym typeface="Arial"/>
                <a:hlinkClick r:id="rId3" tooltip="https://twitter.com/MsEJenkinson"/>
              </a:rPr>
              <a:t>Eimear Jenkinson</a:t>
            </a:r>
            <a:r>
              <a:rPr lang="en-US" sz="1800">
                <a:solidFill>
                  <a:srgbClr val="000000"/>
                </a:solidFill>
                <a:latin typeface="Arial"/>
                <a:ea typeface="Arial"/>
                <a:cs typeface="Arial"/>
                <a:sym typeface="Arial"/>
              </a:rPr>
              <a:t> and </a:t>
            </a:r>
            <a:r>
              <a:rPr lang="en-US" sz="1800" u="sng">
                <a:solidFill>
                  <a:srgbClr val="000000"/>
                </a:solidFill>
                <a:latin typeface="Arial"/>
                <a:ea typeface="Arial"/>
                <a:cs typeface="Arial"/>
                <a:sym typeface="Arial"/>
                <a:hlinkClick r:id="rId4" tooltip="https://twitter.com/Gregg_ONeill"/>
              </a:rPr>
              <a:t>Gregg O'Neill</a:t>
            </a:r>
            <a:r>
              <a:rPr lang="en-US" sz="1800">
                <a:solidFill>
                  <a:srgbClr val="000000"/>
                </a:solidFill>
                <a:latin typeface="Arial"/>
                <a:ea typeface="Arial"/>
                <a:cs typeface="Arial"/>
                <a:sym typeface="Arial"/>
              </a:rPr>
              <a:t> (</a:t>
            </a:r>
            <a:r>
              <a:rPr lang="en-US" sz="1800" u="sng">
                <a:solidFill>
                  <a:srgbClr val="000000"/>
                </a:solidFill>
                <a:latin typeface="Arial"/>
                <a:ea typeface="Arial"/>
                <a:cs typeface="Arial"/>
                <a:sym typeface="Arial"/>
                <a:hlinkClick r:id="rId5" tooltip="https://educate.ie/"/>
              </a:rPr>
              <a:t>educate.ie</a:t>
            </a:r>
            <a:r>
              <a:rPr lang="en-US" sz="1800">
                <a:solidFill>
                  <a:srgbClr val="000000"/>
                </a:solidFill>
                <a:latin typeface="Arial"/>
                <a:ea typeface="Arial"/>
                <a:cs typeface="Arial"/>
                <a:sym typeface="Arial"/>
              </a:rPr>
              <a:t>)</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17, Artefact 2nd Edition)</a:t>
            </a:r>
          </a:p>
        </p:txBody>
      </p:sp>
      <p:sp>
        <p:nvSpPr>
          <p:cNvPr name="TextBox 8" id="8"/>
          <p:cNvSpPr txBox="true"/>
          <p:nvPr/>
        </p:nvSpPr>
        <p:spPr>
          <a:xfrm rot="0">
            <a:off x="1028700" y="2101849"/>
            <a:ext cx="15609955" cy="3962400"/>
          </a:xfrm>
          <a:prstGeom prst="rect">
            <a:avLst/>
          </a:prstGeom>
        </p:spPr>
        <p:txBody>
          <a:bodyPr anchor="t" rtlCol="false" tIns="0" lIns="0" bIns="0" rIns="0">
            <a:spAutoFit/>
          </a:bodyPr>
          <a:lstStyle/>
          <a:p>
            <a:pPr algn="just" marL="647698" indent="-323849" lvl="1">
              <a:lnSpc>
                <a:spcPts val="4499"/>
              </a:lnSpc>
              <a:buAutoNum type="arabicPeriod" startAt="1"/>
            </a:pPr>
            <a:r>
              <a:rPr lang="en-US" sz="2999">
                <a:solidFill>
                  <a:srgbClr val="0DA33B"/>
                </a:solidFill>
                <a:latin typeface="Arial"/>
                <a:ea typeface="Arial"/>
                <a:cs typeface="Arial"/>
                <a:sym typeface="Arial"/>
              </a:rPr>
              <a:t>Explain the term </a:t>
            </a:r>
            <a:r>
              <a:rPr lang="en-US" sz="2999" i="true">
                <a:solidFill>
                  <a:srgbClr val="0DA33B"/>
                </a:solidFill>
                <a:latin typeface="Arial Italics"/>
                <a:ea typeface="Arial Italics"/>
                <a:cs typeface="Arial Italics"/>
                <a:sym typeface="Arial Italics"/>
              </a:rPr>
              <a:t>radiocarbon dating</a:t>
            </a:r>
            <a:r>
              <a:rPr lang="en-US" sz="2999">
                <a:solidFill>
                  <a:srgbClr val="0DA33B"/>
                </a:solidFill>
                <a:latin typeface="Arial"/>
                <a:ea typeface="Arial"/>
                <a:cs typeface="Arial"/>
                <a:sym typeface="Arial"/>
              </a:rPr>
              <a:t>.</a:t>
            </a:r>
          </a:p>
          <a:p>
            <a:pPr algn="just" marL="647698" indent="-323849" lvl="1">
              <a:lnSpc>
                <a:spcPts val="4499"/>
              </a:lnSpc>
              <a:buAutoNum type="arabicPeriod" startAt="1"/>
            </a:pPr>
            <a:r>
              <a:rPr lang="en-US" sz="2999">
                <a:solidFill>
                  <a:srgbClr val="0DA33B"/>
                </a:solidFill>
                <a:latin typeface="Arial"/>
                <a:ea typeface="Arial"/>
                <a:cs typeface="Arial"/>
                <a:sym typeface="Arial"/>
              </a:rPr>
              <a:t>In what period of history did the first people come to Ireland?</a:t>
            </a:r>
          </a:p>
          <a:p>
            <a:pPr algn="just" marL="647698" indent="-323849" lvl="1">
              <a:lnSpc>
                <a:spcPts val="4499"/>
              </a:lnSpc>
              <a:buAutoNum type="arabicPeriod" startAt="1"/>
            </a:pPr>
            <a:r>
              <a:rPr lang="en-US" sz="2999">
                <a:solidFill>
                  <a:srgbClr val="0DA33B"/>
                </a:solidFill>
                <a:latin typeface="Arial"/>
                <a:ea typeface="Arial"/>
                <a:cs typeface="Arial"/>
                <a:sym typeface="Arial"/>
              </a:rPr>
              <a:t>What were hunter-gatherers?</a:t>
            </a:r>
          </a:p>
          <a:p>
            <a:pPr algn="just" marL="647698" indent="-323849" lvl="1">
              <a:lnSpc>
                <a:spcPts val="4499"/>
              </a:lnSpc>
              <a:buAutoNum type="arabicPeriod" startAt="1"/>
            </a:pPr>
            <a:r>
              <a:rPr lang="en-US" sz="2999">
                <a:solidFill>
                  <a:srgbClr val="0DA33B"/>
                </a:solidFill>
                <a:latin typeface="Arial"/>
                <a:ea typeface="Arial"/>
                <a:cs typeface="Arial"/>
                <a:sym typeface="Arial"/>
              </a:rPr>
              <a:t>Explain the terms </a:t>
            </a:r>
            <a:r>
              <a:rPr lang="en-US" sz="2999" i="true">
                <a:solidFill>
                  <a:srgbClr val="0DA33B"/>
                </a:solidFill>
                <a:latin typeface="Arial Italics"/>
                <a:ea typeface="Arial Italics"/>
                <a:cs typeface="Arial Italics"/>
                <a:sym typeface="Arial Italics"/>
              </a:rPr>
              <a:t>geophysical survey </a:t>
            </a:r>
            <a:r>
              <a:rPr lang="en-US" sz="2999">
                <a:solidFill>
                  <a:srgbClr val="0DA33B"/>
                </a:solidFill>
                <a:latin typeface="Arial"/>
                <a:ea typeface="Arial"/>
                <a:cs typeface="Arial"/>
                <a:sym typeface="Arial"/>
              </a:rPr>
              <a:t>and </a:t>
            </a:r>
            <a:r>
              <a:rPr lang="en-US" sz="2999" i="true">
                <a:solidFill>
                  <a:srgbClr val="0DA33B"/>
                </a:solidFill>
                <a:latin typeface="Arial Italics"/>
                <a:ea typeface="Arial Italics"/>
                <a:cs typeface="Arial Italics"/>
                <a:sym typeface="Arial Italics"/>
              </a:rPr>
              <a:t>pollen analysis</a:t>
            </a:r>
            <a:r>
              <a:rPr lang="en-US" sz="2999">
                <a:solidFill>
                  <a:srgbClr val="0DA33B"/>
                </a:solidFill>
                <a:latin typeface="Arial"/>
                <a:ea typeface="Arial"/>
                <a:cs typeface="Arial"/>
                <a:sym typeface="Arial"/>
              </a:rPr>
              <a:t>.</a:t>
            </a:r>
          </a:p>
          <a:p>
            <a:pPr algn="just" marL="647698" indent="-323849" lvl="1">
              <a:lnSpc>
                <a:spcPts val="4499"/>
              </a:lnSpc>
              <a:buAutoNum type="arabicPeriod" startAt="1"/>
            </a:pPr>
            <a:r>
              <a:rPr lang="en-US" sz="2999">
                <a:solidFill>
                  <a:srgbClr val="0DA33B"/>
                </a:solidFill>
                <a:latin typeface="Arial"/>
                <a:ea typeface="Arial"/>
                <a:cs typeface="Arial"/>
                <a:sym typeface="Arial"/>
              </a:rPr>
              <a:t>When was the Middle Stone Age?</a:t>
            </a:r>
          </a:p>
          <a:p>
            <a:pPr algn="just" marL="647698" indent="-323849" lvl="1">
              <a:lnSpc>
                <a:spcPts val="4499"/>
              </a:lnSpc>
              <a:buAutoNum type="arabicPeriod" startAt="1"/>
            </a:pPr>
            <a:r>
              <a:rPr lang="en-US" sz="2999">
                <a:solidFill>
                  <a:srgbClr val="0DA33B"/>
                </a:solidFill>
                <a:latin typeface="Arial"/>
                <a:ea typeface="Arial"/>
                <a:cs typeface="Arial"/>
                <a:sym typeface="Arial"/>
              </a:rPr>
              <a:t>Name one archaeological site from the Middle Stone Age.</a:t>
            </a:r>
          </a:p>
          <a:p>
            <a:pPr algn="just" marL="647698" indent="-323849" lvl="1">
              <a:lnSpc>
                <a:spcPts val="4499"/>
              </a:lnSpc>
              <a:buAutoNum type="arabicPeriod" startAt="1"/>
            </a:pPr>
            <a:r>
              <a:rPr lang="en-US" sz="2999">
                <a:solidFill>
                  <a:srgbClr val="0DA33B"/>
                </a:solidFill>
                <a:latin typeface="Arial"/>
                <a:ea typeface="Arial"/>
                <a:cs typeface="Arial"/>
                <a:sym typeface="Arial"/>
              </a:rPr>
              <a:t>Explain the terms </a:t>
            </a:r>
            <a:r>
              <a:rPr lang="en-US" sz="2999" i="true">
                <a:solidFill>
                  <a:srgbClr val="0DA33B"/>
                </a:solidFill>
                <a:latin typeface="Arial Italics"/>
                <a:ea typeface="Arial Italics"/>
                <a:cs typeface="Arial Italics"/>
                <a:sym typeface="Arial Italics"/>
              </a:rPr>
              <a:t>stratigraphy </a:t>
            </a:r>
            <a:r>
              <a:rPr lang="en-US" sz="2999">
                <a:solidFill>
                  <a:srgbClr val="0DA33B"/>
                </a:solidFill>
                <a:latin typeface="Arial"/>
                <a:ea typeface="Arial"/>
                <a:cs typeface="Arial"/>
                <a:sym typeface="Arial"/>
              </a:rPr>
              <a:t>and </a:t>
            </a:r>
            <a:r>
              <a:rPr lang="en-US" sz="2999" i="true">
                <a:solidFill>
                  <a:srgbClr val="0DA33B"/>
                </a:solidFill>
                <a:latin typeface="Arial Italics"/>
                <a:ea typeface="Arial Italics"/>
                <a:cs typeface="Arial Italics"/>
                <a:sym typeface="Arial Italics"/>
              </a:rPr>
              <a:t>dendrochronology</a:t>
            </a:r>
            <a:r>
              <a:rPr lang="en-US" sz="2999">
                <a:solidFill>
                  <a:srgbClr val="0DA33B"/>
                </a:solidFill>
                <a:latin typeface="Arial"/>
                <a:ea typeface="Arial"/>
                <a:cs typeface="Arial"/>
                <a:sym typeface="Arial"/>
              </a:rPr>
              <a:t>.</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17, Artefact 2nd Edition)</a:t>
            </a:r>
          </a:p>
        </p:txBody>
      </p:sp>
      <p:sp>
        <p:nvSpPr>
          <p:cNvPr name="TextBox 8" id="8"/>
          <p:cNvSpPr txBox="true"/>
          <p:nvPr/>
        </p:nvSpPr>
        <p:spPr>
          <a:xfrm rot="0">
            <a:off x="1028700" y="2092324"/>
            <a:ext cx="15609955" cy="6896100"/>
          </a:xfrm>
          <a:prstGeom prst="rect">
            <a:avLst/>
          </a:prstGeom>
        </p:spPr>
        <p:txBody>
          <a:bodyPr anchor="t" rtlCol="false" tIns="0" lIns="0" bIns="0" rIns="0">
            <a:spAutoFit/>
          </a:bodyPr>
          <a:lstStyle/>
          <a:p>
            <a:pPr algn="just" marL="647702" indent="-323851" lvl="1">
              <a:lnSpc>
                <a:spcPts val="4500"/>
              </a:lnSpc>
              <a:buAutoNum type="arabicPeriod" startAt="1"/>
            </a:pPr>
            <a:r>
              <a:rPr lang="en-US" sz="3000">
                <a:solidFill>
                  <a:srgbClr val="000000"/>
                </a:solidFill>
                <a:latin typeface="Arial"/>
                <a:ea typeface="Arial"/>
                <a:cs typeface="Arial"/>
                <a:sym typeface="Arial"/>
              </a:rPr>
              <a:t>Radiocarbon dating: a method of dating based on the steadily dropping levels of carbon-14 in tissue over time.</a:t>
            </a:r>
          </a:p>
          <a:p>
            <a:pPr algn="just" marL="647702" indent="-323851" lvl="1">
              <a:lnSpc>
                <a:spcPts val="4500"/>
              </a:lnSpc>
              <a:buAutoNum type="arabicPeriod" startAt="1"/>
            </a:pPr>
            <a:r>
              <a:rPr lang="en-US" sz="3000">
                <a:solidFill>
                  <a:srgbClr val="000000"/>
                </a:solidFill>
                <a:latin typeface="Arial"/>
                <a:ea typeface="Arial"/>
                <a:cs typeface="Arial"/>
                <a:sym typeface="Arial"/>
              </a:rPr>
              <a:t>The Mesolithic period.</a:t>
            </a:r>
          </a:p>
          <a:p>
            <a:pPr algn="just" marL="647702" indent="-323851" lvl="1">
              <a:lnSpc>
                <a:spcPts val="4500"/>
              </a:lnSpc>
              <a:buAutoNum type="arabicPeriod" startAt="1"/>
            </a:pPr>
            <a:r>
              <a:rPr lang="en-US" sz="3000">
                <a:solidFill>
                  <a:srgbClr val="000000"/>
                </a:solidFill>
                <a:latin typeface="Arial"/>
                <a:ea typeface="Arial"/>
                <a:cs typeface="Arial"/>
                <a:sym typeface="Arial"/>
              </a:rPr>
              <a:t>Hunter-gatherers: people who hunted animals for food and gathered berries and nuts.</a:t>
            </a:r>
          </a:p>
          <a:p>
            <a:pPr algn="just" marL="647702" indent="-323851" lvl="1">
              <a:lnSpc>
                <a:spcPts val="4500"/>
              </a:lnSpc>
              <a:buAutoNum type="arabicPeriod" startAt="1"/>
            </a:pPr>
            <a:r>
              <a:rPr lang="en-US" sz="3000">
                <a:solidFill>
                  <a:srgbClr val="000000"/>
                </a:solidFill>
                <a:latin typeface="Arial"/>
                <a:ea typeface="Arial"/>
                <a:cs typeface="Arial"/>
                <a:sym typeface="Arial"/>
              </a:rPr>
              <a:t>Geophysical survey: a survey of what’s underneath the ground, like an x-ray of the ground; Pollen analysis: the study of pollen remains to find out what was growing at a site during a particular time period.</a:t>
            </a:r>
          </a:p>
          <a:p>
            <a:pPr algn="just" marL="647702" indent="-323851" lvl="1">
              <a:lnSpc>
                <a:spcPts val="4500"/>
              </a:lnSpc>
              <a:buAutoNum type="arabicPeriod" startAt="1"/>
            </a:pPr>
            <a:r>
              <a:rPr lang="en-US" sz="3000">
                <a:solidFill>
                  <a:srgbClr val="000000"/>
                </a:solidFill>
                <a:latin typeface="Arial"/>
                <a:ea typeface="Arial"/>
                <a:cs typeface="Arial"/>
                <a:sym typeface="Arial"/>
              </a:rPr>
              <a:t>The Middle Stone Age was the Mesolithic period, between 8,000 and 3,500 BC.</a:t>
            </a:r>
          </a:p>
          <a:p>
            <a:pPr algn="just" marL="647702" indent="-323851" lvl="1">
              <a:lnSpc>
                <a:spcPts val="4500"/>
              </a:lnSpc>
              <a:buAutoNum type="arabicPeriod" startAt="1"/>
            </a:pPr>
            <a:r>
              <a:rPr lang="en-US" sz="3000">
                <a:solidFill>
                  <a:srgbClr val="000000"/>
                </a:solidFill>
                <a:latin typeface="Arial"/>
                <a:ea typeface="Arial"/>
                <a:cs typeface="Arial"/>
                <a:sym typeface="Arial"/>
              </a:rPr>
              <a:t>Mount Sandel, Co. Derry.</a:t>
            </a:r>
          </a:p>
          <a:p>
            <a:pPr algn="just" marL="647702" indent="-323851" lvl="1">
              <a:lnSpc>
                <a:spcPts val="4500"/>
              </a:lnSpc>
              <a:buAutoNum type="arabicPeriod" startAt="1"/>
            </a:pPr>
            <a:r>
              <a:rPr lang="en-US" sz="3000">
                <a:solidFill>
                  <a:srgbClr val="000000"/>
                </a:solidFill>
                <a:latin typeface="Arial"/>
                <a:ea typeface="Arial"/>
                <a:cs typeface="Arial"/>
                <a:sym typeface="Arial"/>
              </a:rPr>
              <a:t>Stratigraphy: a method of dating artefacts and evidence by how deep in the ground they were when found; Dendrochronology: a method of dating that uses the unique growth patterns of tree rings as a guide.</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0">
            <a:off x="1028700" y="2120899"/>
            <a:ext cx="9806620" cy="7648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Archaeologists sometimes find bodies when they excavate sites and m</a:t>
            </a:r>
            <a:r>
              <a:rPr lang="en-US" sz="2500">
                <a:solidFill>
                  <a:srgbClr val="000000"/>
                </a:solidFill>
                <a:latin typeface="Arial"/>
                <a:ea typeface="Arial"/>
                <a:cs typeface="Arial"/>
                <a:sym typeface="Arial"/>
              </a:rPr>
              <a:t>odern technology can reveal a lot about these bodies.</a:t>
            </a:r>
          </a:p>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DNA </a:t>
            </a:r>
            <a:r>
              <a:rPr lang="en-US" sz="2500">
                <a:solidFill>
                  <a:srgbClr val="000000"/>
                </a:solidFill>
                <a:latin typeface="Arial"/>
                <a:ea typeface="Arial"/>
                <a:cs typeface="Arial"/>
                <a:sym typeface="Arial"/>
              </a:rPr>
              <a:t>Testing can tell us about the origins and ethnicity of the person – in other words; where they came from and who their people were.</a:t>
            </a:r>
          </a:p>
          <a:p>
            <a:pPr algn="just" marL="539754" indent="-269877" lvl="1">
              <a:lnSpc>
                <a:spcPts val="3750"/>
              </a:lnSpc>
              <a:buFont typeface="Arial"/>
              <a:buChar char="•"/>
            </a:pPr>
            <a:r>
              <a:rPr lang="en-US" sz="2500">
                <a:solidFill>
                  <a:srgbClr val="000000"/>
                </a:solidFill>
                <a:latin typeface="Arial"/>
                <a:ea typeface="Arial"/>
                <a:cs typeface="Arial"/>
                <a:sym typeface="Arial"/>
              </a:rPr>
              <a:t>Another method is</a:t>
            </a:r>
            <a:r>
              <a:rPr lang="en-US" b="true" sz="2500">
                <a:solidFill>
                  <a:srgbClr val="900000"/>
                </a:solidFill>
                <a:latin typeface="Arial Bold"/>
                <a:ea typeface="Arial Bold"/>
                <a:cs typeface="Arial Bold"/>
                <a:sym typeface="Arial Bold"/>
              </a:rPr>
              <a:t> 3D reconstruction</a:t>
            </a:r>
            <a:r>
              <a:rPr lang="en-US" sz="2500">
                <a:solidFill>
                  <a:srgbClr val="000000"/>
                </a:solidFill>
                <a:latin typeface="Arial"/>
                <a:ea typeface="Arial"/>
                <a:cs typeface="Arial"/>
                <a:sym typeface="Arial"/>
              </a:rPr>
              <a:t>, or using computer modelling and then clay to reconstruct part of a body. If most of a skull is found, for example, a person’s face can be reconstructed based on their skull structure.</a:t>
            </a:r>
          </a:p>
          <a:p>
            <a:pPr algn="just" marL="539754" indent="-269877" lvl="1">
              <a:lnSpc>
                <a:spcPts val="3750"/>
              </a:lnSpc>
              <a:buFont typeface="Arial"/>
              <a:buChar char="•"/>
            </a:pPr>
            <a:r>
              <a:rPr lang="en-US" sz="2500">
                <a:solidFill>
                  <a:srgbClr val="000000"/>
                </a:solidFill>
                <a:latin typeface="Arial"/>
                <a:ea typeface="Arial"/>
                <a:cs typeface="Arial"/>
                <a:sym typeface="Arial"/>
              </a:rPr>
              <a:t>Archaeologists can also learn a lot by examining bodies:</a:t>
            </a:r>
          </a:p>
          <a:p>
            <a:pPr algn="just" marL="1079509" indent="-359836" lvl="2">
              <a:lnSpc>
                <a:spcPts val="3750"/>
              </a:lnSpc>
              <a:buFont typeface="Arial"/>
              <a:buChar char="⚬"/>
            </a:pPr>
            <a:r>
              <a:rPr lang="en-US" sz="2500">
                <a:solidFill>
                  <a:srgbClr val="000000"/>
                </a:solidFill>
                <a:latin typeface="Arial"/>
                <a:ea typeface="Arial"/>
                <a:cs typeface="Arial"/>
                <a:sym typeface="Arial"/>
              </a:rPr>
              <a:t>The pelvis shows whether the person was male or female</a:t>
            </a:r>
          </a:p>
          <a:p>
            <a:pPr algn="just" marL="1079509" indent="-359836" lvl="2">
              <a:lnSpc>
                <a:spcPts val="3750"/>
              </a:lnSpc>
              <a:buFont typeface="Arial"/>
              <a:buChar char="⚬"/>
            </a:pPr>
            <a:r>
              <a:rPr lang="en-US" sz="2500">
                <a:solidFill>
                  <a:srgbClr val="000000"/>
                </a:solidFill>
                <a:latin typeface="Arial"/>
                <a:ea typeface="Arial"/>
                <a:cs typeface="Arial"/>
                <a:sym typeface="Arial"/>
              </a:rPr>
              <a:t>Teeth can give us a rough idea of a person’s age.</a:t>
            </a:r>
          </a:p>
          <a:p>
            <a:pPr algn="just" marL="1079509" indent="-359836" lvl="2">
              <a:lnSpc>
                <a:spcPts val="3750"/>
              </a:lnSpc>
              <a:buFont typeface="Arial"/>
              <a:buChar char="⚬"/>
            </a:pPr>
            <a:r>
              <a:rPr lang="en-US" sz="2500">
                <a:solidFill>
                  <a:srgbClr val="000000"/>
                </a:solidFill>
                <a:latin typeface="Arial"/>
                <a:ea typeface="Arial"/>
                <a:cs typeface="Arial"/>
                <a:sym typeface="Arial"/>
              </a:rPr>
              <a:t>Bone can show signs of disease or bad nutrition, or if they were damaged it could be that the person’s death was violent.</a:t>
            </a:r>
          </a:p>
          <a:p>
            <a:pPr algn="just" marL="1079509" indent="-359836" lvl="2">
              <a:lnSpc>
                <a:spcPts val="3750"/>
              </a:lnSpc>
              <a:buFont typeface="Arial"/>
              <a:buChar char="⚬"/>
            </a:pPr>
            <a:r>
              <a:rPr lang="en-US" sz="2500">
                <a:solidFill>
                  <a:srgbClr val="000000"/>
                </a:solidFill>
                <a:latin typeface="Arial"/>
                <a:ea typeface="Arial"/>
                <a:cs typeface="Arial"/>
                <a:sym typeface="Arial"/>
              </a:rPr>
              <a:t>The thigh bone is a good indicator of overall height.</a:t>
            </a:r>
          </a:p>
          <a:p>
            <a:pPr algn="just" marL="1079509" indent="-359836" lvl="2">
              <a:lnSpc>
                <a:spcPts val="3750"/>
              </a:lnSpc>
              <a:buFont typeface="Arial"/>
              <a:buChar char="⚬"/>
            </a:pPr>
            <a:r>
              <a:rPr lang="en-US" sz="2500">
                <a:solidFill>
                  <a:srgbClr val="000000"/>
                </a:solidFill>
                <a:latin typeface="Arial"/>
                <a:ea typeface="Arial"/>
                <a:cs typeface="Arial"/>
                <a:sym typeface="Arial"/>
              </a:rPr>
              <a:t>Skin or hair can be analysed for information about typical diet.</a:t>
            </a:r>
          </a:p>
        </p:txBody>
      </p:sp>
      <p:sp>
        <p:nvSpPr>
          <p:cNvPr name="Freeform 7" id="7"/>
          <p:cNvSpPr/>
          <p:nvPr/>
        </p:nvSpPr>
        <p:spPr>
          <a:xfrm flipH="false" flipV="false" rot="0">
            <a:off x="10835320" y="2719129"/>
            <a:ext cx="5803335" cy="5860875"/>
          </a:xfrm>
          <a:custGeom>
            <a:avLst/>
            <a:gdLst/>
            <a:ahLst/>
            <a:cxnLst/>
            <a:rect r="r" b="b" t="t" l="l"/>
            <a:pathLst>
              <a:path h="5860875" w="5803335">
                <a:moveTo>
                  <a:pt x="0" y="0"/>
                </a:moveTo>
                <a:lnTo>
                  <a:pt x="5803335" y="0"/>
                </a:lnTo>
                <a:lnTo>
                  <a:pt x="5803335" y="5860875"/>
                </a:lnTo>
                <a:lnTo>
                  <a:pt x="0" y="5860875"/>
                </a:lnTo>
                <a:lnTo>
                  <a:pt x="0" y="0"/>
                </a:lnTo>
                <a:close/>
              </a:path>
            </a:pathLst>
          </a:custGeom>
          <a:blipFill>
            <a:blip r:embed="rId2"/>
            <a:stretch>
              <a:fillRect l="0" t="0" r="0" b="0"/>
            </a:stretch>
          </a:blipFill>
        </p:spPr>
      </p:sp>
      <p:sp>
        <p:nvSpPr>
          <p:cNvPr name="TextBox 8" id="8"/>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9" id="9"/>
          <p:cNvSpPr txBox="true"/>
          <p:nvPr/>
        </p:nvSpPr>
        <p:spPr>
          <a:xfrm rot="0">
            <a:off x="1028700" y="800100"/>
            <a:ext cx="15609955" cy="1109980"/>
          </a:xfrm>
          <a:prstGeom prst="rect">
            <a:avLst/>
          </a:prstGeom>
        </p:spPr>
        <p:txBody>
          <a:bodyPr anchor="t" rtlCol="false" tIns="0" lIns="0" bIns="0" rIns="0">
            <a:spAutoFit/>
          </a:bodyPr>
          <a:lstStyle/>
          <a:p>
            <a:pPr algn="l">
              <a:lnSpc>
                <a:spcPts val="8119"/>
              </a:lnSpc>
            </a:pPr>
            <a:r>
              <a:rPr lang="en-US" sz="5799" b="true">
                <a:solidFill>
                  <a:srgbClr val="900000"/>
                </a:solidFill>
                <a:latin typeface="Arial Bold"/>
                <a:ea typeface="Arial Bold"/>
                <a:cs typeface="Arial Bold"/>
                <a:sym typeface="Arial Bold"/>
              </a:rPr>
              <a:t>DNA Testing, 3D Reconstruction and Bones</a:t>
            </a:r>
          </a:p>
        </p:txBody>
      </p:sp>
      <p:sp>
        <p:nvSpPr>
          <p:cNvPr name="TextBox 10" id="10"/>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11" id="11"/>
          <p:cNvSpPr txBox="true"/>
          <p:nvPr/>
        </p:nvSpPr>
        <p:spPr>
          <a:xfrm rot="0">
            <a:off x="1028700" y="9811386"/>
            <a:ext cx="11960150" cy="344805"/>
          </a:xfrm>
          <a:prstGeom prst="rect">
            <a:avLst/>
          </a:prstGeom>
        </p:spPr>
        <p:txBody>
          <a:bodyPr anchor="t" rtlCol="false" tIns="0" lIns="0" bIns="0" rIns="0">
            <a:spAutoFit/>
          </a:bodyPr>
          <a:lstStyle/>
          <a:p>
            <a:pPr algn="l">
              <a:lnSpc>
                <a:spcPts val="2520"/>
              </a:lnSpc>
            </a:pPr>
            <a:r>
              <a:rPr lang="en-US" sz="1800">
                <a:solidFill>
                  <a:srgbClr val="000000"/>
                </a:solidFill>
                <a:latin typeface="Arial"/>
                <a:ea typeface="Arial"/>
                <a:cs typeface="Arial"/>
                <a:sym typeface="Arial"/>
              </a:rPr>
              <a:t>Diagram taken from Artefact, 2nd Edition by </a:t>
            </a:r>
            <a:r>
              <a:rPr lang="en-US" sz="1800" u="sng">
                <a:solidFill>
                  <a:srgbClr val="000000"/>
                </a:solidFill>
                <a:latin typeface="Arial"/>
                <a:ea typeface="Arial"/>
                <a:cs typeface="Arial"/>
                <a:sym typeface="Arial"/>
                <a:hlinkClick r:id="rId3" tooltip="https://twitter.com/MsEJenkinson"/>
              </a:rPr>
              <a:t>Eimear Jenkinson</a:t>
            </a:r>
            <a:r>
              <a:rPr lang="en-US" sz="1800">
                <a:solidFill>
                  <a:srgbClr val="000000"/>
                </a:solidFill>
                <a:latin typeface="Arial"/>
                <a:ea typeface="Arial"/>
                <a:cs typeface="Arial"/>
                <a:sym typeface="Arial"/>
              </a:rPr>
              <a:t> and </a:t>
            </a:r>
            <a:r>
              <a:rPr lang="en-US" sz="1800" u="sng">
                <a:solidFill>
                  <a:srgbClr val="000000"/>
                </a:solidFill>
                <a:latin typeface="Arial"/>
                <a:ea typeface="Arial"/>
                <a:cs typeface="Arial"/>
                <a:sym typeface="Arial"/>
                <a:hlinkClick r:id="rId4" tooltip="https://twitter.com/Gregg_ONeill"/>
              </a:rPr>
              <a:t>Gregg O'Neill</a:t>
            </a:r>
            <a:r>
              <a:rPr lang="en-US" sz="1800">
                <a:solidFill>
                  <a:srgbClr val="000000"/>
                </a:solidFill>
                <a:latin typeface="Arial"/>
                <a:ea typeface="Arial"/>
                <a:cs typeface="Arial"/>
                <a:sym typeface="Arial"/>
              </a:rPr>
              <a:t> (</a:t>
            </a:r>
            <a:r>
              <a:rPr lang="en-US" sz="1800" u="sng">
                <a:solidFill>
                  <a:srgbClr val="000000"/>
                </a:solidFill>
                <a:latin typeface="Arial"/>
                <a:ea typeface="Arial"/>
                <a:cs typeface="Arial"/>
                <a:sym typeface="Arial"/>
                <a:hlinkClick r:id="rId5" tooltip="https://educate.ie/"/>
              </a:rPr>
              <a:t>educate.ie</a:t>
            </a:r>
            <a:r>
              <a:rPr lang="en-US" sz="1800">
                <a:solidFill>
                  <a:srgbClr val="000000"/>
                </a:solidFill>
                <a:latin typeface="Arial"/>
                <a:ea typeface="Arial"/>
                <a:cs typeface="Arial"/>
                <a:sym typeface="Arial"/>
              </a:rPr>
              <a:t>)</a:t>
            </a:r>
          </a:p>
        </p:txBody>
      </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Freeform 6" id="6"/>
          <p:cNvSpPr/>
          <p:nvPr/>
        </p:nvSpPr>
        <p:spPr>
          <a:xfrm flipH="false" flipV="false" rot="0">
            <a:off x="12376337" y="5366167"/>
            <a:ext cx="2587718" cy="4008332"/>
          </a:xfrm>
          <a:custGeom>
            <a:avLst/>
            <a:gdLst/>
            <a:ahLst/>
            <a:cxnLst/>
            <a:rect r="r" b="b" t="t" l="l"/>
            <a:pathLst>
              <a:path h="4008332" w="2587718">
                <a:moveTo>
                  <a:pt x="0" y="0"/>
                </a:moveTo>
                <a:lnTo>
                  <a:pt x="2587718" y="0"/>
                </a:lnTo>
                <a:lnTo>
                  <a:pt x="2587718" y="4008332"/>
                </a:lnTo>
                <a:lnTo>
                  <a:pt x="0" y="4008332"/>
                </a:lnTo>
                <a:lnTo>
                  <a:pt x="0" y="0"/>
                </a:lnTo>
                <a:close/>
              </a:path>
            </a:pathLst>
          </a:custGeom>
          <a:blipFill>
            <a:blip r:embed="rId2"/>
            <a:stretch>
              <a:fillRect l="0" t="0" r="0" b="0"/>
            </a:stretch>
          </a:blipFill>
        </p:spPr>
      </p:sp>
      <p:sp>
        <p:nvSpPr>
          <p:cNvPr name="Freeform 7" id="7"/>
          <p:cNvSpPr/>
          <p:nvPr/>
        </p:nvSpPr>
        <p:spPr>
          <a:xfrm flipH="false" flipV="false" rot="0">
            <a:off x="11019346" y="1787525"/>
            <a:ext cx="5460435" cy="3578642"/>
          </a:xfrm>
          <a:custGeom>
            <a:avLst/>
            <a:gdLst/>
            <a:ahLst/>
            <a:cxnLst/>
            <a:rect r="r" b="b" t="t" l="l"/>
            <a:pathLst>
              <a:path h="3578642" w="5460435">
                <a:moveTo>
                  <a:pt x="0" y="0"/>
                </a:moveTo>
                <a:lnTo>
                  <a:pt x="5460435" y="0"/>
                </a:lnTo>
                <a:lnTo>
                  <a:pt x="5460435" y="3578642"/>
                </a:lnTo>
                <a:lnTo>
                  <a:pt x="0" y="3578642"/>
                </a:lnTo>
                <a:lnTo>
                  <a:pt x="0" y="0"/>
                </a:lnTo>
                <a:close/>
              </a:path>
            </a:pathLst>
          </a:custGeom>
          <a:blipFill>
            <a:blip r:embed="rId3"/>
            <a:stretch>
              <a:fillRect l="0" t="0" r="0" b="0"/>
            </a:stretch>
          </a:blipFill>
        </p:spPr>
      </p:sp>
      <p:sp>
        <p:nvSpPr>
          <p:cNvPr name="TextBox 8" id="8"/>
          <p:cNvSpPr txBox="true"/>
          <p:nvPr/>
        </p:nvSpPr>
        <p:spPr>
          <a:xfrm rot="0">
            <a:off x="1028700" y="1663700"/>
            <a:ext cx="9806620" cy="71723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Clonycavan Man’s body is believed to be 2,300 years old. </a:t>
            </a:r>
            <a:r>
              <a:rPr lang="en-US" sz="2500">
                <a:solidFill>
                  <a:srgbClr val="000000"/>
                </a:solidFill>
                <a:latin typeface="Arial"/>
                <a:ea typeface="Arial"/>
                <a:cs typeface="Arial"/>
                <a:sym typeface="Arial"/>
              </a:rPr>
              <a:t>It dates from the </a:t>
            </a:r>
            <a:r>
              <a:rPr lang="en-US" b="true" sz="2500">
                <a:solidFill>
                  <a:srgbClr val="900000"/>
                </a:solidFill>
                <a:latin typeface="Arial Bold"/>
                <a:ea typeface="Arial Bold"/>
                <a:cs typeface="Arial Bold"/>
                <a:sym typeface="Arial Bold"/>
              </a:rPr>
              <a:t>Iron Age</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the period when people made tools and weapons from iron</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He was found in a Co. Meath peat bog in 2003; Only his head and upper body were preserved.</a:t>
            </a:r>
          </a:p>
          <a:p>
            <a:pPr algn="just" marL="539754" indent="-269877" lvl="1">
              <a:lnSpc>
                <a:spcPts val="3750"/>
              </a:lnSpc>
              <a:buFont typeface="Arial"/>
              <a:buChar char="•"/>
            </a:pPr>
            <a:r>
              <a:rPr lang="en-US" sz="2500">
                <a:solidFill>
                  <a:srgbClr val="000000"/>
                </a:solidFill>
                <a:latin typeface="Arial"/>
                <a:ea typeface="Arial"/>
                <a:cs typeface="Arial"/>
                <a:sym typeface="Arial"/>
              </a:rPr>
              <a:t>He had crooked teeth and a thin beard, with the pore visible on his squashed nose.</a:t>
            </a:r>
          </a:p>
          <a:p>
            <a:pPr algn="just" marL="539754" indent="-269877" lvl="1">
              <a:lnSpc>
                <a:spcPts val="3750"/>
              </a:lnSpc>
              <a:buFont typeface="Arial"/>
              <a:buChar char="•"/>
            </a:pPr>
            <a:r>
              <a:rPr lang="en-US" sz="2500">
                <a:solidFill>
                  <a:srgbClr val="000000"/>
                </a:solidFill>
                <a:latin typeface="Arial"/>
                <a:ea typeface="Arial"/>
                <a:cs typeface="Arial"/>
                <a:sym typeface="Arial"/>
              </a:rPr>
              <a:t>We know that his diet consisted mostly of fruit and vegetables.</a:t>
            </a:r>
          </a:p>
          <a:p>
            <a:pPr algn="just" marL="539754" indent="-269877" lvl="1">
              <a:lnSpc>
                <a:spcPts val="3750"/>
              </a:lnSpc>
              <a:buFont typeface="Arial"/>
              <a:buChar char="•"/>
            </a:pPr>
            <a:r>
              <a:rPr lang="en-US" sz="2500">
                <a:solidFill>
                  <a:srgbClr val="000000"/>
                </a:solidFill>
                <a:latin typeface="Arial"/>
                <a:ea typeface="Arial"/>
                <a:cs typeface="Arial"/>
                <a:sym typeface="Arial"/>
              </a:rPr>
              <a:t>His hair style was very distinctive and he used an ancient hair gel made of plant oil and pine resin. Its ingredients came from France and Spain, which shows that he was wealthy.</a:t>
            </a:r>
          </a:p>
          <a:p>
            <a:pPr algn="just" marL="539754" indent="-269877" lvl="1">
              <a:lnSpc>
                <a:spcPts val="3750"/>
              </a:lnSpc>
              <a:buFont typeface="Arial"/>
              <a:buChar char="•"/>
            </a:pPr>
            <a:r>
              <a:rPr lang="en-US" sz="2500">
                <a:solidFill>
                  <a:srgbClr val="000000"/>
                </a:solidFill>
                <a:latin typeface="Arial"/>
                <a:ea typeface="Arial"/>
                <a:cs typeface="Arial"/>
                <a:sym typeface="Arial"/>
              </a:rPr>
              <a:t>Archaeologists think he may once have been a king and was ritually sacrificed. His skull was split by a sharp object, and there was a large cut across his nose and under his right eye. It was estimated that he was aged between 24 and 40 when he died.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10" id="10"/>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b="true">
                <a:solidFill>
                  <a:srgbClr val="900000"/>
                </a:solidFill>
                <a:latin typeface="Arial Bold"/>
                <a:ea typeface="Arial Bold"/>
                <a:cs typeface="Arial Bold"/>
                <a:sym typeface="Arial Bold"/>
              </a:rPr>
              <a:t>Clonycavan Man (Iron Age, 500 BC – AD 400)</a:t>
            </a:r>
          </a:p>
        </p:txBody>
      </p:sp>
      <p:sp>
        <p:nvSpPr>
          <p:cNvPr name="TextBox 11" id="11"/>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12" id="12"/>
          <p:cNvSpPr txBox="true"/>
          <p:nvPr/>
        </p:nvSpPr>
        <p:spPr>
          <a:xfrm rot="0">
            <a:off x="1028700" y="9811386"/>
            <a:ext cx="11960150" cy="344805"/>
          </a:xfrm>
          <a:prstGeom prst="rect">
            <a:avLst/>
          </a:prstGeom>
        </p:spPr>
        <p:txBody>
          <a:bodyPr anchor="t" rtlCol="false" tIns="0" lIns="0" bIns="0" rIns="0">
            <a:spAutoFit/>
          </a:bodyPr>
          <a:lstStyle/>
          <a:p>
            <a:pPr algn="l">
              <a:lnSpc>
                <a:spcPts val="2520"/>
              </a:lnSpc>
            </a:pPr>
            <a:r>
              <a:rPr lang="en-US" sz="1800">
                <a:solidFill>
                  <a:srgbClr val="000000"/>
                </a:solidFill>
                <a:latin typeface="Arial"/>
                <a:ea typeface="Arial"/>
                <a:cs typeface="Arial"/>
                <a:sym typeface="Arial"/>
              </a:rPr>
              <a:t>Diagram taken from Artefact, 2nd Edition by </a:t>
            </a:r>
            <a:r>
              <a:rPr lang="en-US" sz="1800" u="sng">
                <a:solidFill>
                  <a:srgbClr val="000000"/>
                </a:solidFill>
                <a:latin typeface="Arial"/>
                <a:ea typeface="Arial"/>
                <a:cs typeface="Arial"/>
                <a:sym typeface="Arial"/>
                <a:hlinkClick r:id="rId4" tooltip="https://twitter.com/MsEJenkinson"/>
              </a:rPr>
              <a:t>Eimear Jenkinson</a:t>
            </a:r>
            <a:r>
              <a:rPr lang="en-US" sz="1800">
                <a:solidFill>
                  <a:srgbClr val="000000"/>
                </a:solidFill>
                <a:latin typeface="Arial"/>
                <a:ea typeface="Arial"/>
                <a:cs typeface="Arial"/>
                <a:sym typeface="Arial"/>
              </a:rPr>
              <a:t> and </a:t>
            </a:r>
            <a:r>
              <a:rPr lang="en-US" sz="1800" u="sng">
                <a:solidFill>
                  <a:srgbClr val="000000"/>
                </a:solidFill>
                <a:latin typeface="Arial"/>
                <a:ea typeface="Arial"/>
                <a:cs typeface="Arial"/>
                <a:sym typeface="Arial"/>
                <a:hlinkClick r:id="rId5" tooltip="https://twitter.com/Gregg_ONeill"/>
              </a:rPr>
              <a:t>Gregg O'Neill</a:t>
            </a:r>
            <a:r>
              <a:rPr lang="en-US" sz="1800">
                <a:solidFill>
                  <a:srgbClr val="000000"/>
                </a:solidFill>
                <a:latin typeface="Arial"/>
                <a:ea typeface="Arial"/>
                <a:cs typeface="Arial"/>
                <a:sym typeface="Arial"/>
              </a:rPr>
              <a:t> (</a:t>
            </a:r>
            <a:r>
              <a:rPr lang="en-US" sz="1800" u="sng">
                <a:solidFill>
                  <a:srgbClr val="000000"/>
                </a:solidFill>
                <a:latin typeface="Arial"/>
                <a:ea typeface="Arial"/>
                <a:cs typeface="Arial"/>
                <a:sym typeface="Arial"/>
                <a:hlinkClick r:id="rId6" tooltip="https://educate.ie/"/>
              </a:rPr>
              <a:t>educate.ie</a:t>
            </a:r>
            <a:r>
              <a:rPr lang="en-US" sz="1800">
                <a:solidFill>
                  <a:srgbClr val="000000"/>
                </a:solidFill>
                <a:latin typeface="Arial"/>
                <a:ea typeface="Arial"/>
                <a:cs typeface="Arial"/>
                <a:sym typeface="Arial"/>
              </a:rPr>
              <a:t>)</a:t>
            </a:r>
          </a:p>
        </p:txBody>
      </p:sp>
      <p:grpSp>
        <p:nvGrpSpPr>
          <p:cNvPr name="Group 13" id="13"/>
          <p:cNvGrpSpPr/>
          <p:nvPr/>
        </p:nvGrpSpPr>
        <p:grpSpPr>
          <a:xfrm rot="0">
            <a:off x="11383909" y="9756776"/>
            <a:ext cx="5555351" cy="530224"/>
            <a:chOff x="0" y="0"/>
            <a:chExt cx="7407135" cy="706965"/>
          </a:xfrm>
        </p:grpSpPr>
        <p:sp>
          <p:nvSpPr>
            <p:cNvPr name="Freeform 14" id="14"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8" id="18"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9" id="19"/>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Conservation</a:t>
            </a:r>
          </a:p>
        </p:txBody>
      </p:sp>
      <p:sp>
        <p:nvSpPr>
          <p:cNvPr name="TextBox 8" id="8"/>
          <p:cNvSpPr txBox="true"/>
          <p:nvPr/>
        </p:nvSpPr>
        <p:spPr>
          <a:xfrm rot="0">
            <a:off x="1028700" y="2120899"/>
            <a:ext cx="15609955" cy="3362324"/>
          </a:xfrm>
          <a:prstGeom prst="rect">
            <a:avLst/>
          </a:prstGeom>
        </p:spPr>
        <p:txBody>
          <a:bodyPr anchor="t" rtlCol="false" tIns="0" lIns="0" bIns="0" rIns="0">
            <a:spAutoFit/>
          </a:bodyPr>
          <a:lstStyle/>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Conservation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when historical objects are protect and preserved so that they do not decay</a:t>
            </a:r>
            <a:r>
              <a:rPr lang="en-US" sz="2500">
                <a:solidFill>
                  <a:srgbClr val="000000"/>
                </a:solidFill>
                <a:latin typeface="Arial"/>
                <a:ea typeface="Arial"/>
                <a:cs typeface="Arial"/>
                <a:sym typeface="Arial"/>
              </a:rPr>
              <a:t>. Conserving the past benefits us as we can continue to learn about and engage with our history.</a:t>
            </a:r>
          </a:p>
          <a:p>
            <a:pPr algn="just" marL="539754" indent="-269877" lvl="1">
              <a:lnSpc>
                <a:spcPts val="3750"/>
              </a:lnSpc>
              <a:buFont typeface="Arial"/>
              <a:buChar char="•"/>
            </a:pPr>
            <a:r>
              <a:rPr lang="en-US" sz="2500">
                <a:solidFill>
                  <a:srgbClr val="000000"/>
                </a:solidFill>
                <a:latin typeface="Arial"/>
                <a:ea typeface="Arial"/>
                <a:cs typeface="Arial"/>
                <a:sym typeface="Arial"/>
              </a:rPr>
              <a:t>Objects found by archaeologists can be displayed under the correct conditions in museums and heritage sites while documents, maps, photographs and so forth can be safely stored in places such as archives and libraries.</a:t>
            </a:r>
          </a:p>
          <a:p>
            <a:pPr algn="just" marL="539754" indent="-269877" lvl="1">
              <a:lnSpc>
                <a:spcPts val="3750"/>
              </a:lnSpc>
              <a:buFont typeface="Arial"/>
              <a:buChar char="•"/>
            </a:pPr>
            <a:r>
              <a:rPr lang="en-US" sz="2500">
                <a:solidFill>
                  <a:srgbClr val="000000"/>
                </a:solidFill>
                <a:latin typeface="Arial"/>
                <a:ea typeface="Arial"/>
                <a:cs typeface="Arial"/>
                <a:sym typeface="Arial"/>
              </a:rPr>
              <a:t>Historic buildings can also be looked after and restored when necessary, so that they will stay in good condition.</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19, Artefact 2nd Edition)</a:t>
            </a:r>
          </a:p>
        </p:txBody>
      </p:sp>
      <p:sp>
        <p:nvSpPr>
          <p:cNvPr name="TextBox 8" id="8"/>
          <p:cNvSpPr txBox="true"/>
          <p:nvPr/>
        </p:nvSpPr>
        <p:spPr>
          <a:xfrm rot="0">
            <a:off x="1028700" y="2092324"/>
            <a:ext cx="15609955" cy="1752600"/>
          </a:xfrm>
          <a:prstGeom prst="rect">
            <a:avLst/>
          </a:prstGeom>
        </p:spPr>
        <p:txBody>
          <a:bodyPr anchor="t" rtlCol="false" tIns="0" lIns="0" bIns="0" rIns="0">
            <a:spAutoFit/>
          </a:bodyPr>
          <a:lstStyle/>
          <a:p>
            <a:pPr algn="just" marL="647702" indent="-323851" lvl="1">
              <a:lnSpc>
                <a:spcPts val="4500"/>
              </a:lnSpc>
              <a:buAutoNum type="arabicPeriod" startAt="1"/>
            </a:pPr>
            <a:r>
              <a:rPr lang="en-US" sz="3000">
                <a:solidFill>
                  <a:srgbClr val="0DA33B"/>
                </a:solidFill>
                <a:latin typeface="Arial"/>
                <a:ea typeface="Arial"/>
                <a:cs typeface="Arial"/>
                <a:sym typeface="Arial"/>
              </a:rPr>
              <a:t>Name three things archaeologists can learn from studying the bones of a skeleton.</a:t>
            </a:r>
          </a:p>
          <a:p>
            <a:pPr algn="just" marL="647702" indent="-323851" lvl="1">
              <a:lnSpc>
                <a:spcPts val="4500"/>
              </a:lnSpc>
              <a:buAutoNum type="arabicPeriod" startAt="1"/>
            </a:pPr>
            <a:r>
              <a:rPr lang="en-US" sz="3000">
                <a:solidFill>
                  <a:srgbClr val="0DA33B"/>
                </a:solidFill>
                <a:latin typeface="Arial"/>
                <a:ea typeface="Arial"/>
                <a:cs typeface="Arial"/>
                <a:sym typeface="Arial"/>
              </a:rPr>
              <a:t>Explain the term </a:t>
            </a:r>
            <a:r>
              <a:rPr lang="en-US" sz="3000" i="true">
                <a:solidFill>
                  <a:srgbClr val="0DA33B"/>
                </a:solidFill>
                <a:latin typeface="Arial Italics"/>
                <a:ea typeface="Arial Italics"/>
                <a:cs typeface="Arial Italics"/>
                <a:sym typeface="Arial Italics"/>
              </a:rPr>
              <a:t>conservation</a:t>
            </a:r>
            <a:r>
              <a:rPr lang="en-US" sz="3000">
                <a:solidFill>
                  <a:srgbClr val="0DA33B"/>
                </a:solidFill>
                <a:latin typeface="Arial"/>
                <a:ea typeface="Arial"/>
                <a:cs typeface="Arial"/>
                <a:sym typeface="Arial"/>
              </a:rPr>
              <a:t>.</a:t>
            </a:r>
          </a:p>
          <a:p>
            <a:pPr algn="just" marL="647702" indent="-323851" lvl="1">
              <a:lnSpc>
                <a:spcPts val="4500"/>
              </a:lnSpc>
              <a:buAutoNum type="arabicPeriod" startAt="1"/>
            </a:pPr>
            <a:r>
              <a:rPr lang="en-US" sz="3000">
                <a:solidFill>
                  <a:srgbClr val="0DA33B"/>
                </a:solidFill>
                <a:latin typeface="Arial"/>
                <a:ea typeface="Arial"/>
                <a:cs typeface="Arial"/>
                <a:sym typeface="Arial"/>
              </a:rPr>
              <a:t>Give three examples of things that might undergo conservation.</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19, Artefact 2nd Edition)</a:t>
            </a:r>
          </a:p>
        </p:txBody>
      </p:sp>
      <p:sp>
        <p:nvSpPr>
          <p:cNvPr name="TextBox 8" id="8"/>
          <p:cNvSpPr txBox="true"/>
          <p:nvPr/>
        </p:nvSpPr>
        <p:spPr>
          <a:xfrm rot="0">
            <a:off x="1028700" y="2092324"/>
            <a:ext cx="15609955" cy="5181600"/>
          </a:xfrm>
          <a:prstGeom prst="rect">
            <a:avLst/>
          </a:prstGeom>
        </p:spPr>
        <p:txBody>
          <a:bodyPr anchor="t" rtlCol="false" tIns="0" lIns="0" bIns="0" rIns="0">
            <a:spAutoFit/>
          </a:bodyPr>
          <a:lstStyle/>
          <a:p>
            <a:pPr algn="just">
              <a:lnSpc>
                <a:spcPts val="4500"/>
              </a:lnSpc>
            </a:pPr>
            <a:r>
              <a:rPr lang="en-US" sz="3000">
                <a:solidFill>
                  <a:srgbClr val="000000"/>
                </a:solidFill>
                <a:latin typeface="Arial"/>
                <a:ea typeface="Arial"/>
                <a:cs typeface="Arial"/>
                <a:sym typeface="Arial"/>
              </a:rPr>
              <a:t>1.    Any three of: the pelvis shows whether the person was male or female; teeth can give us a rough idea of a person’s age; bones can show signs of disease or bad nutrition, or if they are damaged it could be that the person’s death was violent; the length of the thigh bone is a good indicator of overall height; skin or hair can be analysed for information about typical diet.</a:t>
            </a:r>
          </a:p>
          <a:p>
            <a:pPr algn="just">
              <a:lnSpc>
                <a:spcPts val="4500"/>
              </a:lnSpc>
            </a:pPr>
            <a:r>
              <a:rPr lang="en-US" sz="3000">
                <a:solidFill>
                  <a:srgbClr val="000000"/>
                </a:solidFill>
                <a:latin typeface="Arial"/>
                <a:ea typeface="Arial"/>
                <a:cs typeface="Arial"/>
                <a:sym typeface="Arial"/>
              </a:rPr>
              <a:t>2.    Conservation: when historic objects are protected and preserved so that they do not decay.</a:t>
            </a:r>
          </a:p>
          <a:p>
            <a:pPr algn="just">
              <a:lnSpc>
                <a:spcPts val="4500"/>
              </a:lnSpc>
            </a:pPr>
            <a:r>
              <a:rPr lang="en-US" sz="3000">
                <a:solidFill>
                  <a:srgbClr val="000000"/>
                </a:solidFill>
                <a:latin typeface="Arial"/>
                <a:ea typeface="Arial"/>
                <a:cs typeface="Arial"/>
                <a:sym typeface="Arial"/>
              </a:rPr>
              <a:t>3.    Documents, maps, photographs.</a:t>
            </a:r>
          </a:p>
          <a:p>
            <a:pPr algn="just">
              <a:lnSpc>
                <a:spcPts val="4500"/>
              </a:lnSpc>
            </a:pP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Introduction</a:t>
            </a:r>
          </a:p>
        </p:txBody>
      </p:sp>
      <p:sp>
        <p:nvSpPr>
          <p:cNvPr name="TextBox 8" id="8"/>
          <p:cNvSpPr txBox="true"/>
          <p:nvPr/>
        </p:nvSpPr>
        <p:spPr>
          <a:xfrm rot="0">
            <a:off x="1028700" y="2073274"/>
            <a:ext cx="15609955" cy="4638675"/>
          </a:xfrm>
          <a:prstGeom prst="rect">
            <a:avLst/>
          </a:prstGeom>
        </p:spPr>
        <p:txBody>
          <a:bodyPr anchor="t" rtlCol="false" tIns="0" lIns="0" bIns="0" rIns="0">
            <a:spAutoFit/>
          </a:bodyPr>
          <a:lstStyle/>
          <a:p>
            <a:pPr algn="just">
              <a:lnSpc>
                <a:spcPts val="5249"/>
              </a:lnSpc>
            </a:pPr>
            <a:r>
              <a:rPr lang="en-US" sz="3499">
                <a:solidFill>
                  <a:srgbClr val="000000"/>
                </a:solidFill>
                <a:latin typeface="Arial"/>
                <a:ea typeface="Arial"/>
                <a:cs typeface="Arial"/>
                <a:sym typeface="Arial"/>
              </a:rPr>
              <a:t>Archaeology is essential to our understanding of history. As we know, history uses many types of sources to learn about the past, including written, visual, aural and oral. However, only part of history can be told using these sources. We also need evidence for the early history of people - our prehistory, or the time before writing - and this comes from material and tactile things such as artefacts and bodies. In this chapter, we will learn about the important job of the archaeologist.</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b="true" sz="8999" spc="404">
                <a:solidFill>
                  <a:srgbClr val="C00000"/>
                </a:solidFill>
                <a:latin typeface="Arial Bold"/>
                <a:ea typeface="Arial Bold"/>
                <a:cs typeface="Arial Bold"/>
                <a:sym typeface="Arial Bold"/>
              </a:rPr>
              <a:t>2.4: SUMMARY &amp; QUESTIONS</a:t>
            </a:r>
          </a:p>
        </p:txBody>
      </p:sp>
      <p:sp>
        <p:nvSpPr>
          <p:cNvPr name="TextBox 4" id="4"/>
          <p:cNvSpPr txBox="true"/>
          <p:nvPr/>
        </p:nvSpPr>
        <p:spPr>
          <a:xfrm rot="0">
            <a:off x="284173" y="3753159"/>
            <a:ext cx="17719654" cy="1323975"/>
          </a:xfrm>
          <a:prstGeom prst="rect">
            <a:avLst/>
          </a:prstGeom>
        </p:spPr>
        <p:txBody>
          <a:bodyPr anchor="t" rtlCol="false" tIns="0" lIns="0" bIns="0" rIns="0">
            <a:spAutoFit/>
          </a:bodyPr>
          <a:lstStyle/>
          <a:p>
            <a:pPr algn="ctr">
              <a:lnSpc>
                <a:spcPts val="10349"/>
              </a:lnSpc>
            </a:pPr>
            <a:r>
              <a:rPr lang="en-US" sz="8999" spc="2699">
                <a:solidFill>
                  <a:srgbClr val="FFFFFF"/>
                </a:solidFill>
                <a:latin typeface="Daydream"/>
                <a:ea typeface="Daydream"/>
                <a:cs typeface="Daydream"/>
                <a:sym typeface="Daydream"/>
              </a:rPr>
              <a:t>2.4: Summary &amp; Questions</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2</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9"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71525"/>
            <a:ext cx="15609955" cy="1244596"/>
          </a:xfrm>
          <a:prstGeom prst="rect">
            <a:avLst/>
          </a:prstGeom>
        </p:spPr>
        <p:txBody>
          <a:bodyPr anchor="t" rtlCol="false" tIns="0" lIns="0" bIns="0" rIns="0">
            <a:spAutoFit/>
          </a:bodyPr>
          <a:lstStyle/>
          <a:p>
            <a:pPr algn="l">
              <a:lnSpc>
                <a:spcPts val="9100"/>
              </a:lnSpc>
            </a:pPr>
            <a:r>
              <a:rPr lang="en-US" sz="6500" b="true">
                <a:solidFill>
                  <a:srgbClr val="900000"/>
                </a:solidFill>
                <a:latin typeface="Arial Bold"/>
                <a:ea typeface="Arial Bold"/>
                <a:cs typeface="Arial Bold"/>
                <a:sym typeface="Arial Bold"/>
              </a:rPr>
              <a:t>In this chapter, we have learned that...</a:t>
            </a:r>
          </a:p>
        </p:txBody>
      </p:sp>
      <p:sp>
        <p:nvSpPr>
          <p:cNvPr name="TextBox 8" id="8"/>
          <p:cNvSpPr txBox="true"/>
          <p:nvPr/>
        </p:nvSpPr>
        <p:spPr>
          <a:xfrm rot="0">
            <a:off x="1028700" y="2120899"/>
            <a:ext cx="15609955" cy="66960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Archaeology is the study of remains left by people in the past.</a:t>
            </a:r>
          </a:p>
          <a:p>
            <a:pPr algn="just" marL="539754" indent="-269877" lvl="1">
              <a:lnSpc>
                <a:spcPts val="3750"/>
              </a:lnSpc>
              <a:buFont typeface="Arial"/>
              <a:buChar char="•"/>
            </a:pPr>
            <a:r>
              <a:rPr lang="en-US" sz="2500">
                <a:solidFill>
                  <a:srgbClr val="000000"/>
                </a:solidFill>
                <a:latin typeface="Arial"/>
                <a:ea typeface="Arial"/>
                <a:cs typeface="Arial"/>
                <a:sym typeface="Arial"/>
              </a:rPr>
              <a:t>An excavation is when archaeologists dig to find evidence left by people in the past.</a:t>
            </a:r>
          </a:p>
          <a:p>
            <a:pPr algn="just" marL="539754" indent="-269877" lvl="1">
              <a:lnSpc>
                <a:spcPts val="3750"/>
              </a:lnSpc>
              <a:buFont typeface="Arial"/>
              <a:buChar char="•"/>
            </a:pPr>
            <a:r>
              <a:rPr lang="en-US" sz="2500">
                <a:solidFill>
                  <a:srgbClr val="000000"/>
                </a:solidFill>
                <a:latin typeface="Arial"/>
                <a:ea typeface="Arial"/>
                <a:cs typeface="Arial"/>
                <a:sym typeface="Arial"/>
              </a:rPr>
              <a:t>Archaeologists identify sites for excavation in various ways; research archaeology, rescue archaeology, visible ruins, aerial photography - and even by accident.</a:t>
            </a:r>
          </a:p>
          <a:p>
            <a:pPr algn="just" marL="539754" indent="-269877" lvl="1">
              <a:lnSpc>
                <a:spcPts val="3750"/>
              </a:lnSpc>
              <a:buFont typeface="Arial"/>
              <a:buChar char="•"/>
            </a:pPr>
            <a:r>
              <a:rPr lang="en-US" sz="2500">
                <a:solidFill>
                  <a:srgbClr val="000000"/>
                </a:solidFill>
                <a:latin typeface="Arial"/>
                <a:ea typeface="Arial"/>
                <a:cs typeface="Arial"/>
                <a:sym typeface="Arial"/>
              </a:rPr>
              <a:t>Evidence can sometimes last a very long time, especially under airless or very dry conditions.</a:t>
            </a:r>
          </a:p>
          <a:p>
            <a:pPr algn="just" marL="539754" indent="-269877" lvl="1">
              <a:lnSpc>
                <a:spcPts val="3750"/>
              </a:lnSpc>
              <a:buFont typeface="Arial"/>
              <a:buChar char="•"/>
            </a:pPr>
            <a:r>
              <a:rPr lang="en-US" sz="2500">
                <a:solidFill>
                  <a:srgbClr val="000000"/>
                </a:solidFill>
                <a:latin typeface="Arial"/>
                <a:ea typeface="Arial"/>
                <a:cs typeface="Arial"/>
                <a:sym typeface="Arial"/>
              </a:rPr>
              <a:t>Steps when carrying out an excavation include: digging test trenches; removing topsoil; using shovels, trowels and brushes; cataloguing all finds; taking photographs; and storing finds in labelled bags and boxes.</a:t>
            </a:r>
          </a:p>
          <a:p>
            <a:pPr algn="just" marL="539754" indent="-269877" lvl="1">
              <a:lnSpc>
                <a:spcPts val="3750"/>
              </a:lnSpc>
              <a:buFont typeface="Arial"/>
              <a:buChar char="•"/>
            </a:pPr>
            <a:r>
              <a:rPr lang="en-US" sz="2500">
                <a:solidFill>
                  <a:srgbClr val="000000"/>
                </a:solidFill>
                <a:latin typeface="Arial"/>
                <a:ea typeface="Arial"/>
                <a:cs typeface="Arial"/>
                <a:sym typeface="Arial"/>
              </a:rPr>
              <a:t>Some skills and methods used by archaeologists are: Radio-carbon dating, Geophysical surveying, Pollen Analysis, Stratigraphy, Dendrochronology, DNA testing, 3D Reconstruction and Bone Analysis.</a:t>
            </a:r>
          </a:p>
          <a:p>
            <a:pPr algn="just" marL="539754" indent="-269877" lvl="1">
              <a:lnSpc>
                <a:spcPts val="3750"/>
              </a:lnSpc>
              <a:buFont typeface="Arial"/>
              <a:buChar char="•"/>
            </a:pPr>
            <a:r>
              <a:rPr lang="en-US" sz="2500">
                <a:solidFill>
                  <a:srgbClr val="000000"/>
                </a:solidFill>
                <a:latin typeface="Arial"/>
                <a:ea typeface="Arial"/>
                <a:cs typeface="Arial"/>
                <a:sym typeface="Arial"/>
              </a:rPr>
              <a:t>Fascinating archaeological discoveries in Ireland include: Mount Sandel, Newgrange, The Céide Fields and the Clonycavan Man.</a:t>
            </a:r>
          </a:p>
          <a:p>
            <a:pPr algn="just" marL="539754" indent="-269877" lvl="1">
              <a:lnSpc>
                <a:spcPts val="3750"/>
              </a:lnSpc>
              <a:buFont typeface="Arial"/>
              <a:buChar char="•"/>
            </a:pPr>
            <a:r>
              <a:rPr lang="en-US" sz="2500">
                <a:solidFill>
                  <a:srgbClr val="000000"/>
                </a:solidFill>
                <a:latin typeface="Arial"/>
                <a:ea typeface="Arial"/>
                <a:cs typeface="Arial"/>
                <a:sym typeface="Arial"/>
              </a:rPr>
              <a:t>The Mesolithic period, the Neolithic period, the Bronze Age and the Iron Age are all periods of history that archaeologists have investigated in Ireland.</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Exam-Style Questions (pg. 21, Artefact 2nd Edition)</a:t>
            </a:r>
          </a:p>
        </p:txBody>
      </p:sp>
      <p:sp>
        <p:nvSpPr>
          <p:cNvPr name="TextBox 8" id="8"/>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9" id="9"/>
          <p:cNvSpPr txBox="true"/>
          <p:nvPr/>
        </p:nvSpPr>
        <p:spPr>
          <a:xfrm rot="0">
            <a:off x="1028700" y="1692270"/>
            <a:ext cx="15609955" cy="6115050"/>
          </a:xfrm>
          <a:prstGeom prst="rect">
            <a:avLst/>
          </a:prstGeom>
        </p:spPr>
        <p:txBody>
          <a:bodyPr anchor="t" rtlCol="false" tIns="0" lIns="0" bIns="0" rIns="0">
            <a:spAutoFit/>
          </a:bodyPr>
          <a:lstStyle/>
          <a:p>
            <a:pPr algn="ctr">
              <a:lnSpc>
                <a:spcPts val="3499"/>
              </a:lnSpc>
            </a:pPr>
            <a:r>
              <a:rPr lang="en-US" sz="2499" b="true">
                <a:solidFill>
                  <a:srgbClr val="000000"/>
                </a:solidFill>
                <a:latin typeface="Arial Bold"/>
                <a:ea typeface="Arial Bold"/>
                <a:cs typeface="Arial Bold"/>
                <a:sym typeface="Arial Bold"/>
              </a:rPr>
              <a:t>Archaeologists found bones of a Stone Age Child and an adult in tiny cave</a:t>
            </a:r>
          </a:p>
          <a:p>
            <a:pPr algn="just">
              <a:lnSpc>
                <a:spcPts val="2800"/>
              </a:lnSpc>
            </a:pPr>
            <a:r>
              <a:rPr lang="en-US" b="true" sz="2000" i="true">
                <a:solidFill>
                  <a:srgbClr val="000000"/>
                </a:solidFill>
                <a:latin typeface="Arial Bold Italics"/>
                <a:ea typeface="Arial Bold Italics"/>
                <a:cs typeface="Arial Bold Italics"/>
                <a:sym typeface="Arial Bold Italics"/>
              </a:rPr>
              <a:t>Chance discovery is fresh evidence of Knocknarea's Stone Age links</a:t>
            </a:r>
          </a:p>
          <a:p>
            <a:pPr algn="just">
              <a:lnSpc>
                <a:spcPts val="2800"/>
              </a:lnSpc>
            </a:pPr>
            <a:r>
              <a:rPr lang="en-US" sz="2000">
                <a:solidFill>
                  <a:srgbClr val="000000"/>
                </a:solidFill>
                <a:latin typeface="Arial"/>
                <a:ea typeface="Arial"/>
                <a:cs typeface="Arial"/>
                <a:sym typeface="Arial"/>
              </a:rPr>
              <a:t>Archaeologists at IT Sligo have found bones of a Stone Age child and an adult in a tiny cave high on Knocknarea mountain near the town. Radiocarbon dating has shown that they are some 5,500 years old, which makes them among the earliest human bones found in the country. The find represents important fresh evidence of Knocknarea's Neolithic (New Stone Age) links and a prehistoric practice known as 'excarnation'.</a:t>
            </a:r>
          </a:p>
          <a:p>
            <a:pPr algn="just">
              <a:lnSpc>
                <a:spcPts val="2800"/>
              </a:lnSpc>
            </a:pPr>
            <a:r>
              <a:rPr lang="en-US" sz="2000">
                <a:solidFill>
                  <a:srgbClr val="000000"/>
                </a:solidFill>
                <a:latin typeface="Arial"/>
                <a:ea typeface="Arial"/>
                <a:cs typeface="Arial"/>
                <a:sym typeface="Arial"/>
              </a:rPr>
              <a:t>Researchers discovered a total of 13 small bones and bone fragments in an almost inaccessible cave last November. Three were from the child and 10 were from the adult. They include foot bones and fragments of skull. The adult was aged 30 to 39 and the child 4 to 6 years. It was not possible to establish gender. </a:t>
            </a:r>
          </a:p>
          <a:p>
            <a:pPr algn="just">
              <a:lnSpc>
                <a:spcPts val="2800"/>
              </a:lnSpc>
            </a:pPr>
            <a:r>
              <a:rPr lang="en-US" sz="2000">
                <a:solidFill>
                  <a:srgbClr val="000000"/>
                </a:solidFill>
                <a:latin typeface="Arial"/>
                <a:ea typeface="Arial"/>
                <a:cs typeface="Arial"/>
                <a:sym typeface="Arial"/>
              </a:rPr>
              <a:t>'It's an enormously exciting discovery,' said Dr. Maron Dowd of IT Sligo, who is Ireland's only specialist in the archaeology of Irish caves. 'This might seem like a small quantity but it has yielded fantastic results.'</a:t>
            </a:r>
          </a:p>
          <a:p>
            <a:pPr algn="just">
              <a:lnSpc>
                <a:spcPts val="2800"/>
              </a:lnSpc>
            </a:pPr>
            <a:r>
              <a:rPr lang="en-US" sz="2000">
                <a:solidFill>
                  <a:srgbClr val="000000"/>
                </a:solidFill>
                <a:latin typeface="Arial"/>
                <a:ea typeface="Arial"/>
                <a:cs typeface="Arial"/>
                <a:sym typeface="Arial"/>
              </a:rPr>
              <a:t>It was a chance discovery by IT Sligo archaeology graduate Thorsten Kahlert while he was investigating a series of little known caves on the slopes of Knocknarea. 'I was surveying one small cave when something on the cave floor caught my eye,' he said. 'I took a closer look and realised it was a human foot bone.' Further examination revealed other bones shrewn on the cave floor.</a:t>
            </a:r>
          </a:p>
          <a:p>
            <a:pPr algn="just">
              <a:lnSpc>
                <a:spcPts val="2800"/>
              </a:lnSpc>
            </a:pPr>
            <a:r>
              <a:rPr lang="en-US" sz="2000">
                <a:solidFill>
                  <a:srgbClr val="000000"/>
                </a:solidFill>
                <a:latin typeface="Arial"/>
                <a:ea typeface="Arial"/>
                <a:cs typeface="Arial"/>
                <a:sym typeface="Arial"/>
              </a:rPr>
              <a:t>Dr. Dowd says that small number of bones and their small size suggest that the cave was an excarnation site. That involved a corpse being laid in a cave and, after decomposition, the dry bones being transferred elsewhere. Fragments were sometimes accidentally left behind. </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SEC Examination Questions</a:t>
            </a:r>
          </a:p>
        </p:txBody>
      </p:sp>
      <p:sp>
        <p:nvSpPr>
          <p:cNvPr name="TextBox 8" id="8"/>
          <p:cNvSpPr txBox="true"/>
          <p:nvPr/>
        </p:nvSpPr>
        <p:spPr>
          <a:xfrm rot="0">
            <a:off x="1028700" y="2120899"/>
            <a:ext cx="15609955" cy="1457324"/>
          </a:xfrm>
          <a:prstGeom prst="rect">
            <a:avLst/>
          </a:prstGeom>
        </p:spPr>
        <p:txBody>
          <a:bodyPr anchor="t" rtlCol="false" tIns="0" lIns="0" bIns="0" rIns="0">
            <a:spAutoFit/>
          </a:bodyPr>
          <a:lstStyle/>
          <a:p>
            <a:pPr algn="just">
              <a:lnSpc>
                <a:spcPts val="3750"/>
              </a:lnSpc>
            </a:pPr>
            <a:r>
              <a:rPr lang="en-US" sz="2500">
                <a:solidFill>
                  <a:srgbClr val="000000"/>
                </a:solidFill>
                <a:latin typeface="Arial"/>
                <a:ea typeface="Arial"/>
                <a:cs typeface="Arial"/>
                <a:sym typeface="Arial"/>
              </a:rPr>
              <a:t>2021 SEC Sample Q2</a:t>
            </a:r>
          </a:p>
          <a:p>
            <a:pPr algn="just">
              <a:lnSpc>
                <a:spcPts val="3750"/>
              </a:lnSpc>
            </a:pPr>
            <a:r>
              <a:rPr lang="en-US" sz="2500">
                <a:solidFill>
                  <a:srgbClr val="000000"/>
                </a:solidFill>
                <a:latin typeface="Arial"/>
                <a:ea typeface="Arial"/>
                <a:cs typeface="Arial"/>
                <a:sym typeface="Arial"/>
              </a:rPr>
              <a:t>2022 SEC Q1</a:t>
            </a:r>
          </a:p>
          <a:p>
            <a:pPr algn="just">
              <a:lnSpc>
                <a:spcPts val="3750"/>
              </a:lnSpc>
            </a:pPr>
            <a:r>
              <a:rPr lang="en-US" sz="2500">
                <a:solidFill>
                  <a:srgbClr val="000000"/>
                </a:solidFill>
                <a:latin typeface="Arial"/>
                <a:ea typeface="Arial"/>
                <a:cs typeface="Arial"/>
                <a:sym typeface="Arial"/>
              </a:rPr>
              <a:t>2023 SEC Q1</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96626" y="-27374"/>
            <a:ext cx="20998472" cy="10341748"/>
          </a:xfrm>
          <a:custGeom>
            <a:avLst/>
            <a:gdLst/>
            <a:ahLst/>
            <a:cxnLst/>
            <a:rect r="r" b="b" t="t" l="l"/>
            <a:pathLst>
              <a:path h="10341748" w="20998472">
                <a:moveTo>
                  <a:pt x="0" y="0"/>
                </a:moveTo>
                <a:lnTo>
                  <a:pt x="20998472" y="0"/>
                </a:lnTo>
                <a:lnTo>
                  <a:pt x="20998472" y="10341748"/>
                </a:lnTo>
                <a:lnTo>
                  <a:pt x="0" y="103417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5652"/>
            <a:ext cx="18288000" cy="1697991"/>
          </a:xfrm>
          <a:prstGeom prst="rect">
            <a:avLst/>
          </a:prstGeom>
        </p:spPr>
        <p:txBody>
          <a:bodyPr anchor="t" rtlCol="false" tIns="0" lIns="0" bIns="0" rIns="0">
            <a:spAutoFit/>
          </a:bodyPr>
          <a:lstStyle/>
          <a:p>
            <a:pPr algn="ctr">
              <a:lnSpc>
                <a:spcPts val="12459"/>
              </a:lnSpc>
            </a:pPr>
            <a:r>
              <a:rPr lang="en-US" b="true" sz="8899" spc="400">
                <a:solidFill>
                  <a:srgbClr val="C00000"/>
                </a:solidFill>
                <a:latin typeface="Arial Bold"/>
                <a:ea typeface="Arial Bold"/>
                <a:cs typeface="Arial Bold"/>
                <a:sym typeface="Arial Bold"/>
              </a:rPr>
              <a:t>2.1: WHAT IS ARCHAEOLOGY?</a:t>
            </a:r>
          </a:p>
        </p:txBody>
      </p:sp>
      <p:sp>
        <p:nvSpPr>
          <p:cNvPr name="TextBox 4" id="4"/>
          <p:cNvSpPr txBox="true"/>
          <p:nvPr/>
        </p:nvSpPr>
        <p:spPr>
          <a:xfrm rot="0">
            <a:off x="0" y="3756652"/>
            <a:ext cx="18288000" cy="1313815"/>
          </a:xfrm>
          <a:prstGeom prst="rect">
            <a:avLst/>
          </a:prstGeom>
        </p:spPr>
        <p:txBody>
          <a:bodyPr anchor="t" rtlCol="false" tIns="0" lIns="0" bIns="0" rIns="0">
            <a:spAutoFit/>
          </a:bodyPr>
          <a:lstStyle/>
          <a:p>
            <a:pPr algn="ctr">
              <a:lnSpc>
                <a:spcPts val="10234"/>
              </a:lnSpc>
            </a:pPr>
            <a:r>
              <a:rPr lang="en-US" sz="8899" spc="2669">
                <a:solidFill>
                  <a:srgbClr val="FFFFFF"/>
                </a:solidFill>
                <a:latin typeface="Daydream"/>
                <a:ea typeface="Daydream"/>
                <a:cs typeface="Daydream"/>
                <a:sym typeface="Daydream"/>
              </a:rPr>
              <a:t>2.1: What is Archaeology?</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2</a:t>
            </a:r>
          </a:p>
        </p:txBody>
      </p:sp>
      <p:sp>
        <p:nvSpPr>
          <p:cNvPr name="TextBox 6" id="6"/>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b="true">
                <a:solidFill>
                  <a:srgbClr val="C00000"/>
                </a:solidFill>
                <a:latin typeface="Arial Bold"/>
                <a:ea typeface="Arial Bold"/>
                <a:cs typeface="Arial Bold"/>
                <a:sym typeface="Arial Bold"/>
              </a:rPr>
              <a:t>Strand One: The Nature of History</a:t>
            </a:r>
          </a:p>
        </p:txBody>
      </p:sp>
      <p:grpSp>
        <p:nvGrpSpPr>
          <p:cNvPr name="Group 7" id="7"/>
          <p:cNvGrpSpPr/>
          <p:nvPr/>
        </p:nvGrpSpPr>
        <p:grpSpPr>
          <a:xfrm rot="0">
            <a:off x="12732649"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Archaeology</a:t>
            </a:r>
          </a:p>
        </p:txBody>
      </p:sp>
      <p:sp>
        <p:nvSpPr>
          <p:cNvPr name="TextBox 8" id="8"/>
          <p:cNvSpPr txBox="true"/>
          <p:nvPr/>
        </p:nvSpPr>
        <p:spPr>
          <a:xfrm rot="0">
            <a:off x="1028700" y="2120899"/>
            <a:ext cx="15609955" cy="2886074"/>
          </a:xfrm>
          <a:prstGeom prst="rect">
            <a:avLst/>
          </a:prstGeom>
        </p:spPr>
        <p:txBody>
          <a:bodyPr anchor="t" rtlCol="false" tIns="0" lIns="0" bIns="0" rIns="0">
            <a:spAutoFit/>
          </a:bodyPr>
          <a:lstStyle/>
          <a:p>
            <a:pPr algn="just" marL="539754" indent="-269877" lvl="1">
              <a:lnSpc>
                <a:spcPts val="3750"/>
              </a:lnSpc>
              <a:buFont typeface="Arial"/>
              <a:buChar char="•"/>
            </a:pPr>
            <a:r>
              <a:rPr lang="en-US" b="true" sz="2500">
                <a:solidFill>
                  <a:srgbClr val="900000"/>
                </a:solidFill>
                <a:latin typeface="Arial Bold"/>
                <a:ea typeface="Arial Bold"/>
                <a:cs typeface="Arial Bold"/>
                <a:sym typeface="Arial Bold"/>
              </a:rPr>
              <a:t>Archaeology</a:t>
            </a:r>
            <a:r>
              <a:rPr lang="en-US" sz="2500">
                <a:solidFill>
                  <a:srgbClr val="900000"/>
                </a:solidFill>
                <a:latin typeface="Arial"/>
                <a:ea typeface="Arial"/>
                <a:cs typeface="Arial"/>
                <a:sym typeface="Arial"/>
              </a:rPr>
              <a:t> </a:t>
            </a:r>
            <a:r>
              <a:rPr lang="en-US" sz="2500">
                <a:solidFill>
                  <a:srgbClr val="000000"/>
                </a:solidFill>
                <a:latin typeface="Arial"/>
                <a:ea typeface="Arial"/>
                <a:cs typeface="Arial"/>
                <a:sym typeface="Arial"/>
              </a:rPr>
              <a:t>is </a:t>
            </a:r>
            <a:r>
              <a:rPr lang="en-US" sz="2500" u="sng">
                <a:solidFill>
                  <a:srgbClr val="FF0000"/>
                </a:solidFill>
                <a:latin typeface="Arial"/>
                <a:ea typeface="Arial"/>
                <a:cs typeface="Arial"/>
                <a:sym typeface="Arial"/>
              </a:rPr>
              <a:t>the study of the remains left by people in the past</a:t>
            </a:r>
            <a:r>
              <a:rPr lang="en-US" sz="2500">
                <a:solidFill>
                  <a:srgbClr val="000000"/>
                </a:solidFill>
                <a:latin typeface="Arial"/>
                <a:ea typeface="Arial"/>
                <a:cs typeface="Arial"/>
                <a:sym typeface="Arial"/>
              </a:rPr>
              <a:t>. To gather this information, archaeologists use</a:t>
            </a:r>
            <a:r>
              <a:rPr lang="en-US" b="true" sz="2500">
                <a:solidFill>
                  <a:srgbClr val="000000"/>
                </a:solidFill>
                <a:latin typeface="Arial Bold"/>
                <a:ea typeface="Arial Bold"/>
                <a:cs typeface="Arial Bold"/>
                <a:sym typeface="Arial Bold"/>
              </a:rPr>
              <a:t> </a:t>
            </a:r>
            <a:r>
              <a:rPr lang="en-US" b="true" sz="2500">
                <a:solidFill>
                  <a:srgbClr val="900000"/>
                </a:solidFill>
                <a:latin typeface="Arial Bold"/>
                <a:ea typeface="Arial Bold"/>
                <a:cs typeface="Arial Bold"/>
                <a:sym typeface="Arial Bold"/>
              </a:rPr>
              <a:t>excavation</a:t>
            </a:r>
            <a:r>
              <a:rPr lang="en-US" sz="2500">
                <a:solidFill>
                  <a:srgbClr val="000000"/>
                </a:solidFill>
                <a:latin typeface="Arial"/>
                <a:ea typeface="Arial"/>
                <a:cs typeface="Arial"/>
                <a:sym typeface="Arial"/>
              </a:rPr>
              <a:t>; </a:t>
            </a:r>
            <a:r>
              <a:rPr lang="en-US" sz="2500" u="sng">
                <a:solidFill>
                  <a:srgbClr val="FF0000"/>
                </a:solidFill>
                <a:latin typeface="Arial"/>
                <a:ea typeface="Arial"/>
                <a:cs typeface="Arial"/>
                <a:sym typeface="Arial"/>
              </a:rPr>
              <a:t>the process where archaeologists dig up the ground to find evidence left by people in the past</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Archaeology is our only source of information about prehistoric times, so a lot of archaeology focuses on that era - however investigations of more recent times are used to help historians build a complete picture of what life was life for people in the past.</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How archaeologists find sites...</a:t>
            </a:r>
          </a:p>
        </p:txBody>
      </p:sp>
      <p:sp>
        <p:nvSpPr>
          <p:cNvPr name="TextBox 9" id="9"/>
          <p:cNvSpPr txBox="true"/>
          <p:nvPr/>
        </p:nvSpPr>
        <p:spPr>
          <a:xfrm rot="0">
            <a:off x="1028700" y="2120899"/>
            <a:ext cx="15609955" cy="621982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Archaeologists excavate sites for various reasons:</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Ruins and old buildings:</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Sometimes these are still visible and it can be decided that they might be worth a closer look. </a:t>
            </a:r>
            <a:r>
              <a:rPr lang="en-US" sz="2500" i="true">
                <a:solidFill>
                  <a:srgbClr val="000000"/>
                </a:solidFill>
                <a:latin typeface="Arial Italics"/>
                <a:ea typeface="Arial Italics"/>
                <a:cs typeface="Arial Italics"/>
                <a:sym typeface="Arial Italics"/>
              </a:rPr>
              <a:t>For example Bective Abbey in Co. Meath.</a:t>
            </a:r>
          </a:p>
          <a:p>
            <a:pPr algn="just" marL="1079509" indent="-359836" lvl="2">
              <a:lnSpc>
                <a:spcPts val="3750"/>
              </a:lnSpc>
              <a:buFont typeface="Arial"/>
              <a:buChar char="⚬"/>
            </a:pPr>
            <a:r>
              <a:rPr lang="en-US" sz="2500">
                <a:solidFill>
                  <a:srgbClr val="000000"/>
                </a:solidFill>
                <a:latin typeface="Arial"/>
                <a:ea typeface="Arial"/>
                <a:cs typeface="Arial"/>
                <a:sym typeface="Arial"/>
              </a:rPr>
              <a:t>An </a:t>
            </a:r>
            <a:r>
              <a:rPr lang="en-US" b="true" sz="2500">
                <a:solidFill>
                  <a:srgbClr val="900000"/>
                </a:solidFill>
                <a:latin typeface="Arial Bold"/>
                <a:ea typeface="Arial Bold"/>
                <a:cs typeface="Arial Bold"/>
                <a:sym typeface="Arial Bold"/>
              </a:rPr>
              <a:t>aerial photograph</a:t>
            </a:r>
            <a:r>
              <a:rPr lang="en-US" sz="2500">
                <a:solidFill>
                  <a:srgbClr val="000000"/>
                </a:solidFill>
                <a:latin typeface="Arial"/>
                <a:ea typeface="Arial"/>
                <a:cs typeface="Arial"/>
                <a:sym typeface="Arial"/>
              </a:rPr>
              <a:t> is </a:t>
            </a:r>
            <a:r>
              <a:rPr lang="en-US" sz="2500" u="sng">
                <a:solidFill>
                  <a:srgbClr val="FF0000"/>
                </a:solidFill>
                <a:latin typeface="Arial"/>
                <a:ea typeface="Arial"/>
                <a:cs typeface="Arial"/>
                <a:sym typeface="Arial"/>
              </a:rPr>
              <a:t>a photograph taken of the ground from an elevated position, such as from a helicopter, drone or crane</a:t>
            </a:r>
            <a:r>
              <a:rPr lang="en-US" sz="2500">
                <a:solidFill>
                  <a:srgbClr val="000000"/>
                </a:solidFill>
                <a:latin typeface="Arial"/>
                <a:ea typeface="Arial"/>
                <a:cs typeface="Arial"/>
                <a:sym typeface="Arial"/>
              </a:rPr>
              <a:t>. This helps us ancient structures that may not be seen at ground level. </a:t>
            </a:r>
            <a:r>
              <a:rPr lang="en-US" sz="2500" i="true">
                <a:solidFill>
                  <a:srgbClr val="000000"/>
                </a:solidFill>
                <a:latin typeface="Arial Italics"/>
                <a:ea typeface="Arial Italics"/>
                <a:cs typeface="Arial Italics"/>
                <a:sym typeface="Arial Italics"/>
              </a:rPr>
              <a:t>For example, the Hill of Tara in Co. Meath.</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Research archaeology:</a:t>
            </a:r>
            <a:r>
              <a:rPr lang="en-US" sz="2500">
                <a:solidFill>
                  <a:srgbClr val="900000"/>
                </a:solidFill>
                <a:latin typeface="Arial"/>
                <a:ea typeface="Arial"/>
                <a:cs typeface="Arial"/>
                <a:sym typeface="Arial"/>
              </a:rPr>
              <a:t> </a:t>
            </a:r>
            <a:r>
              <a:rPr lang="en-US" sz="2500">
                <a:solidFill>
                  <a:srgbClr val="000000"/>
                </a:solidFill>
                <a:latin typeface="Arial"/>
                <a:ea typeface="Arial"/>
                <a:cs typeface="Arial"/>
                <a:sym typeface="Arial"/>
              </a:rPr>
              <a:t>primary sources such as documents, maps and other records might reveal that a building or structure once existed on the site which might prompt archaeologists to investigate.</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Rescue archaeology:</a:t>
            </a:r>
            <a:r>
              <a:rPr lang="en-US" b="true" sz="2500">
                <a:solidFill>
                  <a:srgbClr val="000000"/>
                </a:solidFill>
                <a:latin typeface="Arial Bold"/>
                <a:ea typeface="Arial Bold"/>
                <a:cs typeface="Arial Bold"/>
                <a:sym typeface="Arial Bold"/>
              </a:rPr>
              <a:t> </a:t>
            </a:r>
            <a:r>
              <a:rPr lang="en-US" sz="2500">
                <a:solidFill>
                  <a:srgbClr val="000000"/>
                </a:solidFill>
                <a:latin typeface="Arial"/>
                <a:ea typeface="Arial"/>
                <a:cs typeface="Arial"/>
                <a:sym typeface="Arial"/>
              </a:rPr>
              <a:t>Before one can get planning permission for a new road or building, one has to make sure there is no evidence on the site that will be lost forever. Before the M3 motorway was build in Co. Meath, a total of 126 sites between Clonee and Kells were excavated.</a:t>
            </a:r>
          </a:p>
          <a:p>
            <a:pPr algn="just" marL="1079509" indent="-359836" lvl="2">
              <a:lnSpc>
                <a:spcPts val="3750"/>
              </a:lnSpc>
              <a:buFont typeface="Arial"/>
              <a:buChar char="⚬"/>
            </a:pPr>
            <a:r>
              <a:rPr lang="en-US" b="true" sz="2500">
                <a:solidFill>
                  <a:srgbClr val="900000"/>
                </a:solidFill>
                <a:latin typeface="Arial Bold"/>
                <a:ea typeface="Arial Bold"/>
                <a:cs typeface="Arial Bold"/>
                <a:sym typeface="Arial Bold"/>
              </a:rPr>
              <a:t>Accident: </a:t>
            </a:r>
            <a:r>
              <a:rPr lang="en-US" sz="2500">
                <a:solidFill>
                  <a:srgbClr val="000000"/>
                </a:solidFill>
                <a:latin typeface="Arial"/>
                <a:ea typeface="Arial"/>
                <a:cs typeface="Arial"/>
                <a:sym typeface="Arial"/>
              </a:rPr>
              <a:t>Sometimes archaeologists sites are discovered purely by accident. For example, the Ardagh Chalice was found by accident when a farmer was ploughing his field.</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900000"/>
                </a:solidFill>
                <a:latin typeface="Arial Bold"/>
                <a:ea typeface="Arial Bold"/>
                <a:cs typeface="Arial Bold"/>
                <a:sym typeface="Arial Bold"/>
              </a:rPr>
              <a:t>How evidence is preserved...</a:t>
            </a:r>
          </a:p>
        </p:txBody>
      </p:sp>
      <p:sp>
        <p:nvSpPr>
          <p:cNvPr name="TextBox 8" id="8"/>
          <p:cNvSpPr txBox="true"/>
          <p:nvPr/>
        </p:nvSpPr>
        <p:spPr>
          <a:xfrm rot="0">
            <a:off x="1028700" y="2120899"/>
            <a:ext cx="15609955" cy="3838574"/>
          </a:xfrm>
          <a:prstGeom prst="rect">
            <a:avLst/>
          </a:prstGeom>
        </p:spPr>
        <p:txBody>
          <a:bodyPr anchor="t" rtlCol="false" tIns="0" lIns="0" bIns="0" rIns="0">
            <a:spAutoFit/>
          </a:bodyPr>
          <a:lstStyle/>
          <a:p>
            <a:pPr algn="just" marL="539754" indent="-269877" lvl="1">
              <a:lnSpc>
                <a:spcPts val="3750"/>
              </a:lnSpc>
              <a:buFont typeface="Arial"/>
              <a:buChar char="•"/>
            </a:pPr>
            <a:r>
              <a:rPr lang="en-US" sz="2500">
                <a:solidFill>
                  <a:srgbClr val="000000"/>
                </a:solidFill>
                <a:latin typeface="Arial"/>
                <a:ea typeface="Arial"/>
                <a:cs typeface="Arial"/>
                <a:sym typeface="Arial"/>
              </a:rPr>
              <a:t>Evidence such as bodies and artefacts can be </a:t>
            </a:r>
            <a:r>
              <a:rPr lang="en-US" b="true" sz="2500">
                <a:solidFill>
                  <a:srgbClr val="900000"/>
                </a:solidFill>
                <a:latin typeface="Arial Bold"/>
                <a:ea typeface="Arial Bold"/>
                <a:cs typeface="Arial Bold"/>
                <a:sym typeface="Arial Bold"/>
              </a:rPr>
              <a:t>preserved </a:t>
            </a:r>
            <a:r>
              <a:rPr lang="en-US" sz="2500">
                <a:solidFill>
                  <a:srgbClr val="000000"/>
                </a:solidFill>
                <a:latin typeface="Arial"/>
                <a:ea typeface="Arial"/>
                <a:cs typeface="Arial"/>
                <a:sym typeface="Arial"/>
              </a:rPr>
              <a:t>for thousands of years if the</a:t>
            </a:r>
            <a:r>
              <a:rPr lang="en-US" b="true" sz="2500">
                <a:solidFill>
                  <a:srgbClr val="900000"/>
                </a:solidFill>
                <a:latin typeface="Arial Bold"/>
                <a:ea typeface="Arial Bold"/>
                <a:cs typeface="Arial Bold"/>
                <a:sym typeface="Arial Bold"/>
              </a:rPr>
              <a:t> conditions are right</a:t>
            </a:r>
            <a:r>
              <a:rPr lang="en-US" sz="2500">
                <a:solidFill>
                  <a:srgbClr val="000000"/>
                </a:solidFill>
                <a:latin typeface="Arial"/>
                <a:ea typeface="Arial"/>
                <a:cs typeface="Arial"/>
                <a:sym typeface="Arial"/>
              </a:rPr>
              <a:t>.</a:t>
            </a:r>
          </a:p>
          <a:p>
            <a:pPr algn="just" marL="1079509" indent="-359836" lvl="2">
              <a:lnSpc>
                <a:spcPts val="3750"/>
              </a:lnSpc>
              <a:buFont typeface="Arial"/>
              <a:buChar char="⚬"/>
            </a:pPr>
            <a:r>
              <a:rPr lang="en-US" sz="2500">
                <a:solidFill>
                  <a:srgbClr val="C00000"/>
                </a:solidFill>
                <a:latin typeface="Arial"/>
                <a:ea typeface="Arial"/>
                <a:cs typeface="Arial"/>
                <a:sym typeface="Arial"/>
              </a:rPr>
              <a:t>As a general rule; when both air and moisture are present, things decay rapidly</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However, the </a:t>
            </a:r>
            <a:r>
              <a:rPr lang="en-US" b="true" sz="2500">
                <a:solidFill>
                  <a:srgbClr val="900000"/>
                </a:solidFill>
                <a:latin typeface="Arial Bold"/>
                <a:ea typeface="Arial Bold"/>
                <a:cs typeface="Arial Bold"/>
                <a:sym typeface="Arial Bold"/>
              </a:rPr>
              <a:t>extreme heat </a:t>
            </a:r>
            <a:r>
              <a:rPr lang="en-US" sz="2500">
                <a:solidFill>
                  <a:srgbClr val="000000"/>
                </a:solidFill>
                <a:latin typeface="Arial"/>
                <a:ea typeface="Arial"/>
                <a:cs typeface="Arial"/>
                <a:sym typeface="Arial"/>
              </a:rPr>
              <a:t>of deserts dries out objects quickly and can </a:t>
            </a:r>
            <a:r>
              <a:rPr lang="en-US" b="true" sz="2500">
                <a:solidFill>
                  <a:srgbClr val="C00000"/>
                </a:solidFill>
                <a:latin typeface="Arial Bold"/>
                <a:ea typeface="Arial Bold"/>
                <a:cs typeface="Arial Bold"/>
                <a:sym typeface="Arial Bold"/>
              </a:rPr>
              <a:t>prevent decay</a:t>
            </a:r>
            <a:r>
              <a:rPr lang="en-US" sz="2500">
                <a:solidFill>
                  <a:srgbClr val="000000"/>
                </a:solidFill>
                <a:latin typeface="Arial"/>
                <a:ea typeface="Arial"/>
                <a:cs typeface="Arial"/>
                <a:sym typeface="Arial"/>
              </a:rPr>
              <a:t>, preserving them.</a:t>
            </a:r>
          </a:p>
          <a:p>
            <a:pPr algn="just" marL="539754" indent="-269877" lvl="1">
              <a:lnSpc>
                <a:spcPts val="3750"/>
              </a:lnSpc>
              <a:buFont typeface="Arial"/>
              <a:buChar char="•"/>
            </a:pPr>
            <a:r>
              <a:rPr lang="en-US" sz="2500">
                <a:solidFill>
                  <a:srgbClr val="000000"/>
                </a:solidFill>
                <a:latin typeface="Arial"/>
                <a:ea typeface="Arial"/>
                <a:cs typeface="Arial"/>
                <a:sym typeface="Arial"/>
              </a:rPr>
              <a:t>When bodies are buried in </a:t>
            </a:r>
            <a:r>
              <a:rPr lang="en-US" b="true" sz="2500">
                <a:solidFill>
                  <a:srgbClr val="900000"/>
                </a:solidFill>
                <a:latin typeface="Arial Bold"/>
                <a:ea typeface="Arial Bold"/>
                <a:cs typeface="Arial Bold"/>
                <a:sym typeface="Arial Bold"/>
              </a:rPr>
              <a:t>airtight coffins</a:t>
            </a:r>
            <a:r>
              <a:rPr lang="en-US" sz="2500">
                <a:solidFill>
                  <a:srgbClr val="000000"/>
                </a:solidFill>
                <a:latin typeface="Arial"/>
                <a:ea typeface="Arial"/>
                <a:cs typeface="Arial"/>
                <a:sym typeface="Arial"/>
              </a:rPr>
              <a:t> or </a:t>
            </a:r>
            <a:r>
              <a:rPr lang="en-US" b="true" sz="2500">
                <a:solidFill>
                  <a:srgbClr val="900000"/>
                </a:solidFill>
                <a:latin typeface="Arial Bold"/>
                <a:ea typeface="Arial Bold"/>
                <a:cs typeface="Arial Bold"/>
                <a:sym typeface="Arial Bold"/>
              </a:rPr>
              <a:t>sealed tombs</a:t>
            </a:r>
            <a:r>
              <a:rPr lang="en-US" sz="2500">
                <a:solidFill>
                  <a:srgbClr val="000000"/>
                </a:solidFill>
                <a:latin typeface="Arial"/>
                <a:ea typeface="Arial"/>
                <a:cs typeface="Arial"/>
                <a:sym typeface="Arial"/>
              </a:rPr>
              <a:t> – or </a:t>
            </a:r>
            <a:r>
              <a:rPr lang="en-US" b="true" sz="2500">
                <a:solidFill>
                  <a:srgbClr val="900000"/>
                </a:solidFill>
                <a:latin typeface="Arial Bold"/>
                <a:ea typeface="Arial Bold"/>
                <a:cs typeface="Arial Bold"/>
                <a:sym typeface="Arial Bold"/>
              </a:rPr>
              <a:t>volcanic ash </a:t>
            </a:r>
            <a:r>
              <a:rPr lang="en-US" sz="2500">
                <a:solidFill>
                  <a:srgbClr val="000000"/>
                </a:solidFill>
                <a:latin typeface="Arial"/>
                <a:ea typeface="Arial"/>
                <a:cs typeface="Arial"/>
                <a:sym typeface="Arial"/>
              </a:rPr>
              <a:t>as occurred in Pompeii – the </a:t>
            </a:r>
            <a:r>
              <a:rPr lang="en-US" b="true" sz="2500">
                <a:solidFill>
                  <a:srgbClr val="900000"/>
                </a:solidFill>
                <a:latin typeface="Arial Bold"/>
                <a:ea typeface="Arial Bold"/>
                <a:cs typeface="Arial Bold"/>
                <a:sym typeface="Arial Bold"/>
              </a:rPr>
              <a:t>airless conditions </a:t>
            </a:r>
            <a:r>
              <a:rPr lang="en-US" b="true" sz="2500">
                <a:solidFill>
                  <a:srgbClr val="C00000"/>
                </a:solidFill>
                <a:latin typeface="Arial Bold"/>
                <a:ea typeface="Arial Bold"/>
                <a:cs typeface="Arial Bold"/>
                <a:sym typeface="Arial Bold"/>
              </a:rPr>
              <a:t>slow decay</a:t>
            </a:r>
            <a:r>
              <a:rPr lang="en-US" sz="2500">
                <a:solidFill>
                  <a:srgbClr val="000000"/>
                </a:solidFill>
                <a:latin typeface="Arial"/>
                <a:ea typeface="Arial"/>
                <a:cs typeface="Arial"/>
                <a:sym typeface="Arial"/>
              </a:rPr>
              <a:t>.</a:t>
            </a:r>
          </a:p>
          <a:p>
            <a:pPr algn="just" marL="539754" indent="-269877" lvl="1">
              <a:lnSpc>
                <a:spcPts val="3750"/>
              </a:lnSpc>
              <a:buFont typeface="Arial"/>
              <a:buChar char="•"/>
            </a:pPr>
            <a:r>
              <a:rPr lang="en-US" sz="2500">
                <a:solidFill>
                  <a:srgbClr val="000000"/>
                </a:solidFill>
                <a:latin typeface="Arial"/>
                <a:ea typeface="Arial"/>
                <a:cs typeface="Arial"/>
                <a:sym typeface="Arial"/>
              </a:rPr>
              <a:t>European </a:t>
            </a:r>
            <a:r>
              <a:rPr lang="en-US" b="true" sz="2500">
                <a:solidFill>
                  <a:srgbClr val="900000"/>
                </a:solidFill>
                <a:latin typeface="Arial Bold"/>
                <a:ea typeface="Arial Bold"/>
                <a:cs typeface="Arial Bold"/>
                <a:sym typeface="Arial Bold"/>
              </a:rPr>
              <a:t>peat bogs </a:t>
            </a:r>
            <a:r>
              <a:rPr lang="en-US" b="true" sz="2500">
                <a:solidFill>
                  <a:srgbClr val="C00000"/>
                </a:solidFill>
                <a:latin typeface="Arial Bold"/>
                <a:ea typeface="Arial Bold"/>
                <a:cs typeface="Arial Bold"/>
                <a:sym typeface="Arial Bold"/>
              </a:rPr>
              <a:t>preserve bodies</a:t>
            </a:r>
            <a:r>
              <a:rPr lang="en-US" sz="2500">
                <a:solidFill>
                  <a:srgbClr val="000000"/>
                </a:solidFill>
                <a:latin typeface="Arial"/>
                <a:ea typeface="Arial"/>
                <a:cs typeface="Arial"/>
                <a:sym typeface="Arial"/>
              </a:rPr>
              <a:t> extremely well due to the combination of cold, acidic water and airlessness below water level.</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12, Artefact 2nd Edition)</a:t>
            </a:r>
          </a:p>
        </p:txBody>
      </p:sp>
      <p:sp>
        <p:nvSpPr>
          <p:cNvPr name="TextBox 8" id="8"/>
          <p:cNvSpPr txBox="true"/>
          <p:nvPr/>
        </p:nvSpPr>
        <p:spPr>
          <a:xfrm rot="0">
            <a:off x="1028700" y="2054224"/>
            <a:ext cx="15609955" cy="3048001"/>
          </a:xfrm>
          <a:prstGeom prst="rect">
            <a:avLst/>
          </a:prstGeom>
        </p:spPr>
        <p:txBody>
          <a:bodyPr anchor="t" rtlCol="false" tIns="0" lIns="0" bIns="0" rIns="0">
            <a:spAutoFit/>
          </a:bodyPr>
          <a:lstStyle/>
          <a:p>
            <a:pPr algn="just" marL="863596" indent="-431798" lvl="1">
              <a:lnSpc>
                <a:spcPts val="5999"/>
              </a:lnSpc>
              <a:buAutoNum type="arabicPeriod" startAt="1"/>
            </a:pPr>
            <a:r>
              <a:rPr lang="en-US" sz="3999">
                <a:solidFill>
                  <a:srgbClr val="0DA33B"/>
                </a:solidFill>
                <a:latin typeface="Arial"/>
                <a:ea typeface="Arial"/>
                <a:cs typeface="Arial"/>
                <a:sym typeface="Arial"/>
              </a:rPr>
              <a:t>Define the term </a:t>
            </a:r>
            <a:r>
              <a:rPr lang="en-US" sz="3999" i="true">
                <a:solidFill>
                  <a:srgbClr val="0DA33B"/>
                </a:solidFill>
                <a:latin typeface="Arial Italics"/>
                <a:ea typeface="Arial Italics"/>
                <a:cs typeface="Arial Italics"/>
                <a:sym typeface="Arial Italics"/>
              </a:rPr>
              <a:t>excavation</a:t>
            </a:r>
            <a:r>
              <a:rPr lang="en-US" sz="3999">
                <a:solidFill>
                  <a:srgbClr val="0DA33B"/>
                </a:solidFill>
                <a:latin typeface="Arial"/>
                <a:ea typeface="Arial"/>
                <a:cs typeface="Arial"/>
                <a:sym typeface="Arial"/>
              </a:rPr>
              <a:t>.</a:t>
            </a:r>
          </a:p>
          <a:p>
            <a:pPr algn="just" marL="863596" indent="-431798" lvl="1">
              <a:lnSpc>
                <a:spcPts val="5999"/>
              </a:lnSpc>
              <a:buAutoNum type="arabicPeriod" startAt="1"/>
            </a:pPr>
            <a:r>
              <a:rPr lang="en-US" sz="3999">
                <a:solidFill>
                  <a:srgbClr val="0DA33B"/>
                </a:solidFill>
                <a:latin typeface="Arial"/>
                <a:ea typeface="Arial"/>
                <a:cs typeface="Arial"/>
                <a:sym typeface="Arial"/>
              </a:rPr>
              <a:t>Define the term </a:t>
            </a:r>
            <a:r>
              <a:rPr lang="en-US" sz="3999" i="true">
                <a:solidFill>
                  <a:srgbClr val="0DA33B"/>
                </a:solidFill>
                <a:latin typeface="Arial Italics"/>
                <a:ea typeface="Arial Italics"/>
                <a:cs typeface="Arial Italics"/>
                <a:sym typeface="Arial Italics"/>
              </a:rPr>
              <a:t>aerial photograph</a:t>
            </a:r>
            <a:r>
              <a:rPr lang="en-US" sz="3999">
                <a:solidFill>
                  <a:srgbClr val="0DA33B"/>
                </a:solidFill>
                <a:latin typeface="Arial"/>
                <a:ea typeface="Arial"/>
                <a:cs typeface="Arial"/>
                <a:sym typeface="Arial"/>
              </a:rPr>
              <a:t>.</a:t>
            </a:r>
          </a:p>
          <a:p>
            <a:pPr algn="just" marL="863596" indent="-431798" lvl="1">
              <a:lnSpc>
                <a:spcPts val="5999"/>
              </a:lnSpc>
              <a:buAutoNum type="arabicPeriod" startAt="1"/>
            </a:pPr>
            <a:r>
              <a:rPr lang="en-US" sz="3999">
                <a:solidFill>
                  <a:srgbClr val="0DA33B"/>
                </a:solidFill>
                <a:latin typeface="Arial"/>
                <a:ea typeface="Arial"/>
                <a:cs typeface="Arial"/>
                <a:sym typeface="Arial"/>
              </a:rPr>
              <a:t>List five ways archaeologists find sites to excavate.</a:t>
            </a:r>
          </a:p>
          <a:p>
            <a:pPr algn="just" marL="863596" indent="-431798" lvl="1">
              <a:lnSpc>
                <a:spcPts val="5999"/>
              </a:lnSpc>
              <a:buAutoNum type="arabicPeriod" startAt="1"/>
            </a:pPr>
            <a:r>
              <a:rPr lang="en-US" sz="3999">
                <a:solidFill>
                  <a:srgbClr val="0DA33B"/>
                </a:solidFill>
                <a:latin typeface="Arial"/>
                <a:ea typeface="Arial"/>
                <a:cs typeface="Arial"/>
                <a:sym typeface="Arial"/>
              </a:rPr>
              <a:t>List three ways that evidence can be preserved.</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FF00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900000"/>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One: The Nature of History</a:t>
            </a:r>
          </a:p>
        </p:txBody>
      </p:sp>
      <p:sp>
        <p:nvSpPr>
          <p:cNvPr name="TextBox 7" id="7"/>
          <p:cNvSpPr txBox="true"/>
          <p:nvPr/>
        </p:nvSpPr>
        <p:spPr>
          <a:xfrm rot="0">
            <a:off x="1028700" y="828675"/>
            <a:ext cx="15609955" cy="958845"/>
          </a:xfrm>
          <a:prstGeom prst="rect">
            <a:avLst/>
          </a:prstGeom>
        </p:spPr>
        <p:txBody>
          <a:bodyPr anchor="t" rtlCol="false" tIns="0" lIns="0" bIns="0" rIns="0">
            <a:spAutoFit/>
          </a:bodyPr>
          <a:lstStyle/>
          <a:p>
            <a:pPr algn="l">
              <a:lnSpc>
                <a:spcPts val="7000"/>
              </a:lnSpc>
            </a:pPr>
            <a:r>
              <a:rPr lang="en-US" sz="5000" b="true">
                <a:solidFill>
                  <a:srgbClr val="C00000"/>
                </a:solidFill>
                <a:latin typeface="Arial Bold"/>
                <a:ea typeface="Arial Bold"/>
                <a:cs typeface="Arial Bold"/>
                <a:sym typeface="Arial Bold"/>
              </a:rPr>
              <a:t>Checkpoint Questions (pg. 12, Artefact 2nd Edition)</a:t>
            </a:r>
          </a:p>
        </p:txBody>
      </p:sp>
      <p:sp>
        <p:nvSpPr>
          <p:cNvPr name="TextBox 8" id="8"/>
          <p:cNvSpPr txBox="true"/>
          <p:nvPr/>
        </p:nvSpPr>
        <p:spPr>
          <a:xfrm rot="0">
            <a:off x="1028700" y="2101849"/>
            <a:ext cx="15609955" cy="3962401"/>
          </a:xfrm>
          <a:prstGeom prst="rect">
            <a:avLst/>
          </a:prstGeom>
        </p:spPr>
        <p:txBody>
          <a:bodyPr anchor="t" rtlCol="false" tIns="0" lIns="0" bIns="0" rIns="0">
            <a:spAutoFit/>
          </a:bodyPr>
          <a:lstStyle/>
          <a:p>
            <a:pPr algn="just" marL="647697" indent="-323848" lvl="1">
              <a:lnSpc>
                <a:spcPts val="4499"/>
              </a:lnSpc>
              <a:buAutoNum type="arabicPeriod" startAt="1"/>
            </a:pPr>
            <a:r>
              <a:rPr lang="en-US" sz="2999">
                <a:solidFill>
                  <a:srgbClr val="000000"/>
                </a:solidFill>
                <a:latin typeface="Arial"/>
                <a:ea typeface="Arial"/>
                <a:cs typeface="Arial"/>
                <a:sym typeface="Arial"/>
              </a:rPr>
              <a:t>Excavation: when archaeologists dig up the ground to find evidence left by people in the past.</a:t>
            </a:r>
          </a:p>
          <a:p>
            <a:pPr algn="just" marL="647697" indent="-323848" lvl="1">
              <a:lnSpc>
                <a:spcPts val="4499"/>
              </a:lnSpc>
              <a:buAutoNum type="arabicPeriod" startAt="1"/>
            </a:pPr>
            <a:r>
              <a:rPr lang="en-US" sz="2999">
                <a:solidFill>
                  <a:srgbClr val="000000"/>
                </a:solidFill>
                <a:latin typeface="Arial"/>
                <a:ea typeface="Arial"/>
                <a:cs typeface="Arial"/>
                <a:sym typeface="Arial"/>
              </a:rPr>
              <a:t>Aerial photograph: a photograph taken of the ground from an elevated position, for example from a helicopter or drone.</a:t>
            </a:r>
          </a:p>
          <a:p>
            <a:pPr algn="just" marL="647697" indent="-323848" lvl="1">
              <a:lnSpc>
                <a:spcPts val="4499"/>
              </a:lnSpc>
              <a:buAutoNum type="arabicPeriod" startAt="1"/>
            </a:pPr>
            <a:r>
              <a:rPr lang="en-US" sz="2999">
                <a:solidFill>
                  <a:srgbClr val="000000"/>
                </a:solidFill>
                <a:latin typeface="Arial"/>
                <a:ea typeface="Arial"/>
                <a:cs typeface="Arial"/>
                <a:sym typeface="Arial"/>
              </a:rPr>
              <a:t>Ruins of a building, aerial photography, research archaeology, rescue archaeology, by accident.</a:t>
            </a:r>
          </a:p>
          <a:p>
            <a:pPr algn="just" marL="647697" indent="-323848" lvl="1">
              <a:lnSpc>
                <a:spcPts val="4499"/>
              </a:lnSpc>
              <a:buAutoNum type="arabicPeriod" startAt="1"/>
            </a:pPr>
            <a:r>
              <a:rPr lang="en-US" sz="2999">
                <a:solidFill>
                  <a:srgbClr val="000000"/>
                </a:solidFill>
                <a:latin typeface="Arial"/>
                <a:ea typeface="Arial"/>
                <a:cs typeface="Arial"/>
                <a:sym typeface="Arial"/>
              </a:rPr>
              <a:t>The extreme heat in a desert, airtight conditions, European peat bogs.</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Two: The Archaeologist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00000"/>
                  </a:solidFill>
                  <a:latin typeface="Arial"/>
                  <a:ea typeface="Arial"/>
                  <a:cs typeface="Arial"/>
                  <a:sym typeface="Arial"/>
                </a:rPr>
                <a:t>@MsDoorley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DAFpq0GkP8I</dc:identifier>
  <dcterms:modified xsi:type="dcterms:W3CDTF">2011-08-01T06:04:30Z</dcterms:modified>
  <cp:revision>1</cp:revision>
  <dc:title>Ch. 2 - The Archaeologist</dc:title>
</cp:coreProperties>
</file>